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sldIdLst>
    <p:sldId id="256" r:id="rId2"/>
    <p:sldId id="290" r:id="rId3"/>
    <p:sldId id="292" r:id="rId4"/>
    <p:sldId id="279" r:id="rId5"/>
    <p:sldId id="283" r:id="rId6"/>
    <p:sldId id="281" r:id="rId7"/>
    <p:sldId id="285" r:id="rId8"/>
    <p:sldId id="286" r:id="rId9"/>
    <p:sldId id="277" r:id="rId10"/>
    <p:sldId id="293" r:id="rId11"/>
    <p:sldId id="294" r:id="rId12"/>
    <p:sldId id="295" r:id="rId13"/>
    <p:sldId id="264" r:id="rId14"/>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mena Orellana Sepulveda" initials="XOS" lastIdx="1" clrIdx="0">
    <p:extLst>
      <p:ext uri="{19B8F6BF-5375-455C-9EA6-DF929625EA0E}">
        <p15:presenceInfo xmlns:p15="http://schemas.microsoft.com/office/powerpoint/2012/main" userId="Ximena Orellana Sepulve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4978"/>
    <a:srgbClr val="284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p:normalViewPr>
  <p:slideViewPr>
    <p:cSldViewPr snapToGrid="0" snapToObjects="1">
      <p:cViewPr varScale="1">
        <p:scale>
          <a:sx n="115" d="100"/>
          <a:sy n="115" d="100"/>
        </p:scale>
        <p:origin x="4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commentAuthors" Target="commentAuthors.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0D121A9-286F-D64F-8964-F20B599413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068" y="3288633"/>
            <a:ext cx="12911326" cy="3857998"/>
          </a:xfrm>
          <a:prstGeom prst="rect">
            <a:avLst/>
          </a:prstGeom>
        </p:spPr>
      </p:pic>
      <p:sp>
        <p:nvSpPr>
          <p:cNvPr id="3" name="CuadroTexto 2"/>
          <p:cNvSpPr txBox="1"/>
          <p:nvPr userDrawn="1"/>
        </p:nvSpPr>
        <p:spPr>
          <a:xfrm>
            <a:off x="3207224" y="2633877"/>
            <a:ext cx="6387152" cy="830997"/>
          </a:xfrm>
          <a:prstGeom prst="rect">
            <a:avLst/>
          </a:prstGeom>
          <a:noFill/>
        </p:spPr>
        <p:txBody>
          <a:bodyPr wrap="square" rtlCol="0">
            <a:spAutoFit/>
          </a:bodyPr>
          <a:lstStyle/>
          <a:p>
            <a:pPr algn="ctr"/>
            <a:br>
              <a:rPr lang="es-ES" sz="2400" dirty="0"/>
            </a:br>
            <a:endParaRPr lang="es-CL" sz="2400" dirty="0"/>
          </a:p>
        </p:txBody>
      </p:sp>
      <p:sp>
        <p:nvSpPr>
          <p:cNvPr id="4" name="Título 3"/>
          <p:cNvSpPr>
            <a:spLocks noGrp="1"/>
          </p:cNvSpPr>
          <p:nvPr>
            <p:ph type="title"/>
          </p:nvPr>
        </p:nvSpPr>
        <p:spPr>
          <a:xfrm>
            <a:off x="838200" y="534525"/>
            <a:ext cx="10515600" cy="2099352"/>
          </a:xfrm>
        </p:spPr>
        <p:txBody>
          <a:bodyPr>
            <a:noAutofit/>
          </a:bodyPr>
          <a:lstStyle>
            <a:lvl1pPr>
              <a:defRPr sz="4000"/>
            </a:lvl1pPr>
          </a:lstStyle>
          <a:p>
            <a:endParaRPr lang="es-CL" dirty="0"/>
          </a:p>
        </p:txBody>
      </p:sp>
    </p:spTree>
    <p:extLst>
      <p:ext uri="{BB962C8B-B14F-4D97-AF65-F5344CB8AC3E}">
        <p14:creationId xmlns:p14="http://schemas.microsoft.com/office/powerpoint/2010/main" val="143633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1579" y="729914"/>
            <a:ext cx="3818021" cy="1788696"/>
          </a:xfrm>
        </p:spPr>
        <p:txBody>
          <a:bodyPr anchor="t">
            <a:normAutofit/>
          </a:bodyPr>
          <a:lstStyle>
            <a:lvl1pPr algn="l">
              <a:defRPr sz="4000">
                <a:latin typeface="+mn-lt"/>
              </a:defRPr>
            </a:lvl1pPr>
          </a:lstStyle>
          <a:p>
            <a:r>
              <a:rPr lang="es-MX" dirty="0"/>
              <a:t>Título principal</a:t>
            </a:r>
            <a:endParaRPr lang="es-CL" dirty="0"/>
          </a:p>
        </p:txBody>
      </p:sp>
      <p:sp>
        <p:nvSpPr>
          <p:cNvPr id="9" name="Marcador de posición de imagen 8">
            <a:extLst>
              <a:ext uri="{FF2B5EF4-FFF2-40B4-BE49-F238E27FC236}">
                <a16:creationId xmlns:a16="http://schemas.microsoft.com/office/drawing/2014/main" id="{3CA510CE-A06E-F64E-9FC8-D5C51D723C6D}"/>
              </a:ext>
            </a:extLst>
          </p:cNvPr>
          <p:cNvSpPr>
            <a:spLocks noGrp="1"/>
          </p:cNvSpPr>
          <p:nvPr>
            <p:ph type="pic" sz="quarter" idx="11"/>
          </p:nvPr>
        </p:nvSpPr>
        <p:spPr>
          <a:xfrm>
            <a:off x="4884403" y="729914"/>
            <a:ext cx="6706018" cy="5534192"/>
          </a:xfrm>
          <a:prstGeom prst="rect">
            <a:avLst/>
          </a:prstGeom>
        </p:spPr>
        <p:txBody>
          <a:bodyPr/>
          <a:lstStyle>
            <a:lvl1pPr marL="0" indent="0">
              <a:buNone/>
              <a:defRPr>
                <a:latin typeface="+mn-lt"/>
              </a:defRPr>
            </a:lvl1pPr>
          </a:lstStyle>
          <a:p>
            <a:r>
              <a:rPr lang="es-ES"/>
              <a:t>Haga clic en el icono para agregar una imagen</a:t>
            </a:r>
            <a:endParaRPr lang="es-CL" dirty="0"/>
          </a:p>
        </p:txBody>
      </p:sp>
      <p:sp>
        <p:nvSpPr>
          <p:cNvPr id="12" name="Marcador de texto 11">
            <a:extLst>
              <a:ext uri="{FF2B5EF4-FFF2-40B4-BE49-F238E27FC236}">
                <a16:creationId xmlns:a16="http://schemas.microsoft.com/office/drawing/2014/main" id="{9C10BB47-4A74-7E4C-812E-C55A87910F25}"/>
              </a:ext>
            </a:extLst>
          </p:cNvPr>
          <p:cNvSpPr>
            <a:spLocks noGrp="1"/>
          </p:cNvSpPr>
          <p:nvPr>
            <p:ph type="body" sz="quarter" idx="12" hasCustomPrompt="1"/>
          </p:nvPr>
        </p:nvSpPr>
        <p:spPr>
          <a:xfrm>
            <a:off x="601663" y="2622550"/>
            <a:ext cx="3817937" cy="3216776"/>
          </a:xfrm>
          <a:prstGeom prst="rect">
            <a:avLst/>
          </a:prstGeom>
        </p:spPr>
        <p:txBody>
          <a:bodyPr/>
          <a:lstStyle>
            <a:lvl1pPr marL="0" indent="0">
              <a:buNone/>
              <a:defRPr sz="1600">
                <a:latin typeface="+mn-lt"/>
              </a:defRPr>
            </a:lvl1pPr>
          </a:lstStyle>
          <a:p>
            <a:pPr lvl="0"/>
            <a:r>
              <a:rPr lang="es-MX" dirty="0"/>
              <a:t>Lorem Ipsum is simply dummy text of the printing and typesetting industry. Lorem Ipsum has been the industry's standard dummy text ever since the 1500s, when an unknown printer took a galley of type and scrambled it to make a type specimen book.</a:t>
            </a:r>
          </a:p>
        </p:txBody>
      </p:sp>
      <p:pic>
        <p:nvPicPr>
          <p:cNvPr id="4" name="Imagen 3">
            <a:extLst>
              <a:ext uri="{FF2B5EF4-FFF2-40B4-BE49-F238E27FC236}">
                <a16:creationId xmlns:a16="http://schemas.microsoft.com/office/drawing/2014/main" id="{AD1F83FD-A76D-5749-9476-FBF58394B7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3229" y="5337602"/>
            <a:ext cx="1612766" cy="1429497"/>
          </a:xfrm>
          <a:prstGeom prst="rect">
            <a:avLst/>
          </a:prstGeom>
        </p:spPr>
      </p:pic>
    </p:spTree>
    <p:extLst>
      <p:ext uri="{BB962C8B-B14F-4D97-AF65-F5344CB8AC3E}">
        <p14:creationId xmlns:p14="http://schemas.microsoft.com/office/powerpoint/2010/main" val="279569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1736558" y="505324"/>
            <a:ext cx="8718884" cy="753981"/>
          </a:xfrm>
        </p:spPr>
        <p:txBody>
          <a:bodyPr anchor="b">
            <a:normAutofit/>
          </a:bodyPr>
          <a:lstStyle>
            <a:lvl1pPr algn="ctr">
              <a:defRPr sz="4000"/>
            </a:lvl1pPr>
          </a:lstStyle>
          <a:p>
            <a:r>
              <a:rPr lang="es-MX" dirty="0"/>
              <a:t>Título principal</a:t>
            </a:r>
            <a:endParaRPr lang="es-CL" dirty="0"/>
          </a:p>
        </p:txBody>
      </p:sp>
      <p:sp>
        <p:nvSpPr>
          <p:cNvPr id="4" name="Marcador de posición de imagen 3">
            <a:extLst>
              <a:ext uri="{FF2B5EF4-FFF2-40B4-BE49-F238E27FC236}">
                <a16:creationId xmlns:a16="http://schemas.microsoft.com/office/drawing/2014/main" id="{2FE8F4C0-ACBB-5441-8874-BFD6BA6C1572}"/>
              </a:ext>
            </a:extLst>
          </p:cNvPr>
          <p:cNvSpPr>
            <a:spLocks noGrp="1"/>
          </p:cNvSpPr>
          <p:nvPr>
            <p:ph type="pic" sz="quarter" idx="10"/>
          </p:nvPr>
        </p:nvSpPr>
        <p:spPr>
          <a:xfrm>
            <a:off x="1736558" y="1676234"/>
            <a:ext cx="2791327" cy="2663825"/>
          </a:xfrm>
          <a:prstGeom prst="rect">
            <a:avLst/>
          </a:prstGeom>
        </p:spPr>
        <p:txBody>
          <a:bodyPr/>
          <a:lstStyle>
            <a:lvl1pPr marL="0" indent="0">
              <a:buNone/>
              <a:defRPr>
                <a:latin typeface="Calibri" panose="020F0502020204030204" pitchFamily="34" charset="0"/>
                <a:cs typeface="Calibri" panose="020F0502020204030204" pitchFamily="34" charset="0"/>
              </a:defRPr>
            </a:lvl1pPr>
          </a:lstStyle>
          <a:p>
            <a:r>
              <a:rPr lang="es-ES" dirty="0"/>
              <a:t>Haga clic en el icono para agregar una imagen</a:t>
            </a:r>
            <a:endParaRPr lang="es-CL" dirty="0"/>
          </a:p>
        </p:txBody>
      </p:sp>
      <p:sp>
        <p:nvSpPr>
          <p:cNvPr id="7" name="Marcador de posición de imagen 3">
            <a:extLst>
              <a:ext uri="{FF2B5EF4-FFF2-40B4-BE49-F238E27FC236}">
                <a16:creationId xmlns:a16="http://schemas.microsoft.com/office/drawing/2014/main" id="{A586DD2C-0602-264A-96EC-B148C1616398}"/>
              </a:ext>
            </a:extLst>
          </p:cNvPr>
          <p:cNvSpPr>
            <a:spLocks noGrp="1"/>
          </p:cNvSpPr>
          <p:nvPr>
            <p:ph type="pic" sz="quarter" idx="11"/>
          </p:nvPr>
        </p:nvSpPr>
        <p:spPr>
          <a:xfrm>
            <a:off x="4704347" y="1676234"/>
            <a:ext cx="2791327" cy="2663825"/>
          </a:xfrm>
          <a:prstGeom prst="rect">
            <a:avLst/>
          </a:prstGeom>
        </p:spPr>
        <p:txBody>
          <a:bodyPr/>
          <a:lstStyle>
            <a:lvl1pPr marL="0" indent="0">
              <a:buNone/>
              <a:defRPr>
                <a:latin typeface="Calibri" panose="020F0502020204030204" pitchFamily="34" charset="0"/>
                <a:cs typeface="Calibri" panose="020F0502020204030204" pitchFamily="34" charset="0"/>
              </a:defRPr>
            </a:lvl1pPr>
          </a:lstStyle>
          <a:p>
            <a:r>
              <a:rPr lang="es-ES"/>
              <a:t>Haga clic en el icono para agregar una imagen</a:t>
            </a:r>
            <a:endParaRPr lang="es-CL" dirty="0"/>
          </a:p>
        </p:txBody>
      </p:sp>
      <p:sp>
        <p:nvSpPr>
          <p:cNvPr id="8" name="Marcador de posición de imagen 3">
            <a:extLst>
              <a:ext uri="{FF2B5EF4-FFF2-40B4-BE49-F238E27FC236}">
                <a16:creationId xmlns:a16="http://schemas.microsoft.com/office/drawing/2014/main" id="{5B45555A-95D6-5A4E-9A90-89ABE881350F}"/>
              </a:ext>
            </a:extLst>
          </p:cNvPr>
          <p:cNvSpPr>
            <a:spLocks noGrp="1"/>
          </p:cNvSpPr>
          <p:nvPr>
            <p:ph type="pic" sz="quarter" idx="12"/>
          </p:nvPr>
        </p:nvSpPr>
        <p:spPr>
          <a:xfrm>
            <a:off x="7664115" y="1676234"/>
            <a:ext cx="2791327" cy="2663825"/>
          </a:xfrm>
          <a:prstGeom prst="rect">
            <a:avLst/>
          </a:prstGeom>
        </p:spPr>
        <p:txBody>
          <a:bodyPr/>
          <a:lstStyle>
            <a:lvl1pPr marL="0" indent="0">
              <a:buNone/>
              <a:defRPr>
                <a:latin typeface="Calibri" panose="020F0502020204030204" pitchFamily="34" charset="0"/>
                <a:cs typeface="Calibri" panose="020F0502020204030204" pitchFamily="34" charset="0"/>
              </a:defRPr>
            </a:lvl1pPr>
          </a:lstStyle>
          <a:p>
            <a:r>
              <a:rPr lang="es-ES"/>
              <a:t>Haga clic en el icono para agregar una imagen</a:t>
            </a:r>
            <a:endParaRPr lang="es-CL" dirty="0"/>
          </a:p>
        </p:txBody>
      </p:sp>
      <p:sp>
        <p:nvSpPr>
          <p:cNvPr id="10" name="Marcador de texto 9">
            <a:extLst>
              <a:ext uri="{FF2B5EF4-FFF2-40B4-BE49-F238E27FC236}">
                <a16:creationId xmlns:a16="http://schemas.microsoft.com/office/drawing/2014/main" id="{BD48E9F5-EF6D-434D-AF37-349A023CD71E}"/>
              </a:ext>
            </a:extLst>
          </p:cNvPr>
          <p:cNvSpPr>
            <a:spLocks noGrp="1"/>
          </p:cNvSpPr>
          <p:nvPr>
            <p:ph type="body" sz="quarter" idx="13" hasCustomPrompt="1"/>
          </p:nvPr>
        </p:nvSpPr>
        <p:spPr>
          <a:xfrm>
            <a:off x="1736725" y="5197808"/>
            <a:ext cx="2790825" cy="986005"/>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s-MX" dirty="0"/>
              <a:t>Lorem Ipsum is simply dummy text of the printing and typesetting industry.</a:t>
            </a:r>
            <a:endParaRPr lang="es-CL" dirty="0"/>
          </a:p>
        </p:txBody>
      </p:sp>
      <p:sp>
        <p:nvSpPr>
          <p:cNvPr id="12" name="Marcador de texto 11">
            <a:extLst>
              <a:ext uri="{FF2B5EF4-FFF2-40B4-BE49-F238E27FC236}">
                <a16:creationId xmlns:a16="http://schemas.microsoft.com/office/drawing/2014/main" id="{E8C9A057-59F2-754D-B6D0-9ACFBAA53B78}"/>
              </a:ext>
            </a:extLst>
          </p:cNvPr>
          <p:cNvSpPr>
            <a:spLocks noGrp="1"/>
          </p:cNvSpPr>
          <p:nvPr>
            <p:ph type="body" sz="quarter" idx="14" hasCustomPrompt="1"/>
          </p:nvPr>
        </p:nvSpPr>
        <p:spPr>
          <a:xfrm>
            <a:off x="1736725" y="4604084"/>
            <a:ext cx="2790825" cy="47324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stStyle>
          <a:p>
            <a:pPr lvl="0"/>
            <a:r>
              <a:rPr lang="es-MX" dirty="0"/>
              <a:t>Proyecto</a:t>
            </a:r>
            <a:endParaRPr lang="es-CL" dirty="0"/>
          </a:p>
        </p:txBody>
      </p:sp>
      <p:sp>
        <p:nvSpPr>
          <p:cNvPr id="13" name="Marcador de texto 9">
            <a:extLst>
              <a:ext uri="{FF2B5EF4-FFF2-40B4-BE49-F238E27FC236}">
                <a16:creationId xmlns:a16="http://schemas.microsoft.com/office/drawing/2014/main" id="{196386E9-9308-7649-BB00-1C3C20FC7006}"/>
              </a:ext>
            </a:extLst>
          </p:cNvPr>
          <p:cNvSpPr>
            <a:spLocks noGrp="1"/>
          </p:cNvSpPr>
          <p:nvPr>
            <p:ph type="body" sz="quarter" idx="15" hasCustomPrompt="1"/>
          </p:nvPr>
        </p:nvSpPr>
        <p:spPr>
          <a:xfrm>
            <a:off x="4720556" y="5197808"/>
            <a:ext cx="2790825" cy="986005"/>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s-MX" dirty="0"/>
              <a:t>Lorem Ipsum is simply dummy text of the printing and typesetting industry.</a:t>
            </a:r>
            <a:endParaRPr lang="es-CL" dirty="0"/>
          </a:p>
        </p:txBody>
      </p:sp>
      <p:sp>
        <p:nvSpPr>
          <p:cNvPr id="14" name="Marcador de texto 11">
            <a:extLst>
              <a:ext uri="{FF2B5EF4-FFF2-40B4-BE49-F238E27FC236}">
                <a16:creationId xmlns:a16="http://schemas.microsoft.com/office/drawing/2014/main" id="{E51F32FD-5B92-FF4E-9549-F47945FED983}"/>
              </a:ext>
            </a:extLst>
          </p:cNvPr>
          <p:cNvSpPr>
            <a:spLocks noGrp="1"/>
          </p:cNvSpPr>
          <p:nvPr>
            <p:ph type="body" sz="quarter" idx="16" hasCustomPrompt="1"/>
          </p:nvPr>
        </p:nvSpPr>
        <p:spPr>
          <a:xfrm>
            <a:off x="4720556" y="4604084"/>
            <a:ext cx="2790825" cy="47324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stStyle>
          <a:p>
            <a:pPr lvl="0"/>
            <a:r>
              <a:rPr lang="es-MX" dirty="0"/>
              <a:t>Proyecto</a:t>
            </a:r>
            <a:endParaRPr lang="es-CL" dirty="0"/>
          </a:p>
        </p:txBody>
      </p:sp>
      <p:sp>
        <p:nvSpPr>
          <p:cNvPr id="15" name="Marcador de texto 9">
            <a:extLst>
              <a:ext uri="{FF2B5EF4-FFF2-40B4-BE49-F238E27FC236}">
                <a16:creationId xmlns:a16="http://schemas.microsoft.com/office/drawing/2014/main" id="{839F050C-A2AB-624C-B465-087D14E6D2ED}"/>
              </a:ext>
            </a:extLst>
          </p:cNvPr>
          <p:cNvSpPr>
            <a:spLocks noGrp="1"/>
          </p:cNvSpPr>
          <p:nvPr>
            <p:ph type="body" sz="quarter" idx="17" hasCustomPrompt="1"/>
          </p:nvPr>
        </p:nvSpPr>
        <p:spPr>
          <a:xfrm>
            <a:off x="7656261" y="5197808"/>
            <a:ext cx="2790825" cy="986005"/>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s-MX" dirty="0"/>
              <a:t>Lorem Ipsum is simply dummy text of the printing and typesetting industry.</a:t>
            </a:r>
            <a:endParaRPr lang="es-CL" dirty="0"/>
          </a:p>
        </p:txBody>
      </p:sp>
      <p:sp>
        <p:nvSpPr>
          <p:cNvPr id="16" name="Marcador de texto 11">
            <a:extLst>
              <a:ext uri="{FF2B5EF4-FFF2-40B4-BE49-F238E27FC236}">
                <a16:creationId xmlns:a16="http://schemas.microsoft.com/office/drawing/2014/main" id="{2B2D1A8E-97E1-4843-A198-F018FC99112E}"/>
              </a:ext>
            </a:extLst>
          </p:cNvPr>
          <p:cNvSpPr>
            <a:spLocks noGrp="1"/>
          </p:cNvSpPr>
          <p:nvPr>
            <p:ph type="body" sz="quarter" idx="18" hasCustomPrompt="1"/>
          </p:nvPr>
        </p:nvSpPr>
        <p:spPr>
          <a:xfrm>
            <a:off x="7656261" y="4604084"/>
            <a:ext cx="2790825" cy="47324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stStyle>
          <a:p>
            <a:pPr lvl="0"/>
            <a:r>
              <a:rPr lang="es-MX" dirty="0"/>
              <a:t>Proyecto</a:t>
            </a:r>
            <a:endParaRPr lang="es-CL" dirty="0"/>
          </a:p>
        </p:txBody>
      </p:sp>
      <p:pic>
        <p:nvPicPr>
          <p:cNvPr id="5" name="Imagen 4">
            <a:extLst>
              <a:ext uri="{FF2B5EF4-FFF2-40B4-BE49-F238E27FC236}">
                <a16:creationId xmlns:a16="http://schemas.microsoft.com/office/drawing/2014/main" id="{00129222-DA1B-8D4D-B8F5-48AF3D150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0609" y="5690810"/>
            <a:ext cx="1290507" cy="986005"/>
          </a:xfrm>
          <a:prstGeom prst="rect">
            <a:avLst/>
          </a:prstGeom>
        </p:spPr>
      </p:pic>
    </p:spTree>
    <p:extLst>
      <p:ext uri="{BB962C8B-B14F-4D97-AF65-F5344CB8AC3E}">
        <p14:creationId xmlns:p14="http://schemas.microsoft.com/office/powerpoint/2010/main" val="15196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5631" y="6096000"/>
            <a:ext cx="6725611" cy="328862"/>
          </a:xfrm>
        </p:spPr>
        <p:txBody>
          <a:bodyPr anchor="b">
            <a:normAutofit/>
          </a:bodyPr>
          <a:lstStyle>
            <a:lvl1pPr algn="l">
              <a:defRPr sz="1800"/>
            </a:lvl1pPr>
          </a:lstStyle>
          <a:p>
            <a:r>
              <a:rPr lang="es-MX" dirty="0"/>
              <a:t>Cita o comentario</a:t>
            </a:r>
            <a:endParaRPr lang="es-CL" dirty="0"/>
          </a:p>
        </p:txBody>
      </p:sp>
      <p:sp>
        <p:nvSpPr>
          <p:cNvPr id="5" name="Marcador de posición de imagen 4">
            <a:extLst>
              <a:ext uri="{FF2B5EF4-FFF2-40B4-BE49-F238E27FC236}">
                <a16:creationId xmlns:a16="http://schemas.microsoft.com/office/drawing/2014/main" id="{DC5A02AB-576D-F04A-B485-29056FC15232}"/>
              </a:ext>
            </a:extLst>
          </p:cNvPr>
          <p:cNvSpPr>
            <a:spLocks noGrp="1"/>
          </p:cNvSpPr>
          <p:nvPr>
            <p:ph type="pic" sz="quarter" idx="10"/>
          </p:nvPr>
        </p:nvSpPr>
        <p:spPr>
          <a:xfrm>
            <a:off x="605631" y="449181"/>
            <a:ext cx="10980737" cy="5373687"/>
          </a:xfrm>
          <a:prstGeom prst="rect">
            <a:avLst/>
          </a:prstGeom>
        </p:spPr>
        <p:txBody>
          <a:bodyPr/>
          <a:lstStyle>
            <a:lvl1pPr marL="0" indent="0">
              <a:buNone/>
              <a:defRPr/>
            </a:lvl1pPr>
          </a:lstStyle>
          <a:p>
            <a:r>
              <a:rPr lang="es-ES"/>
              <a:t>Haga clic en el icono para agregar una imagen</a:t>
            </a:r>
            <a:endParaRPr lang="es-CL" dirty="0"/>
          </a:p>
        </p:txBody>
      </p:sp>
      <p:pic>
        <p:nvPicPr>
          <p:cNvPr id="4" name="Imagen 3">
            <a:extLst>
              <a:ext uri="{FF2B5EF4-FFF2-40B4-BE49-F238E27FC236}">
                <a16:creationId xmlns:a16="http://schemas.microsoft.com/office/drawing/2014/main" id="{10A300DC-C1E8-2F45-859A-19AB3C09BC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19251" y="5936581"/>
            <a:ext cx="2413000" cy="647700"/>
          </a:xfrm>
          <a:prstGeom prst="rect">
            <a:avLst/>
          </a:prstGeom>
        </p:spPr>
      </p:pic>
    </p:spTree>
    <p:extLst>
      <p:ext uri="{BB962C8B-B14F-4D97-AF65-F5344CB8AC3E}">
        <p14:creationId xmlns:p14="http://schemas.microsoft.com/office/powerpoint/2010/main" val="7050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B205195-F65B-F24C-8FF9-4805C7E0290B}"/>
              </a:ext>
            </a:extLst>
          </p:cNvPr>
          <p:cNvSpPr>
            <a:spLocks noGrp="1"/>
          </p:cNvSpPr>
          <p:nvPr>
            <p:ph type="body" sz="quarter" idx="10" hasCustomPrompt="1"/>
          </p:nvPr>
        </p:nvSpPr>
        <p:spPr>
          <a:xfrm>
            <a:off x="1631156" y="473781"/>
            <a:ext cx="8929688" cy="858308"/>
          </a:xfrm>
          <a:prstGeom prst="rect">
            <a:avLst/>
          </a:prstGeom>
        </p:spPr>
        <p:txBody>
          <a:bodyPr/>
          <a:lstStyle>
            <a:lvl1pPr marL="0" indent="0" algn="ctr">
              <a:buNone/>
              <a:defRPr sz="4400" b="1" i="0">
                <a:solidFill>
                  <a:srgbClr val="284A7C"/>
                </a:solidFill>
                <a:latin typeface="gobCL" pitchFamily="2" charset="77"/>
              </a:defRPr>
            </a:lvl1pPr>
          </a:lstStyle>
          <a:p>
            <a:pPr lvl="0"/>
            <a:r>
              <a:rPr lang="es-MX" dirty="0"/>
              <a:t>Título principal</a:t>
            </a:r>
            <a:endParaRPr lang="es-CL" dirty="0"/>
          </a:p>
        </p:txBody>
      </p:sp>
      <p:sp>
        <p:nvSpPr>
          <p:cNvPr id="6" name="Marcador de texto 5">
            <a:extLst>
              <a:ext uri="{FF2B5EF4-FFF2-40B4-BE49-F238E27FC236}">
                <a16:creationId xmlns:a16="http://schemas.microsoft.com/office/drawing/2014/main" id="{C8A58B9D-98DC-B04F-A624-2A53860FE37C}"/>
              </a:ext>
            </a:extLst>
          </p:cNvPr>
          <p:cNvSpPr>
            <a:spLocks noGrp="1"/>
          </p:cNvSpPr>
          <p:nvPr>
            <p:ph type="body" sz="quarter" idx="11" hasCustomPrompt="1"/>
          </p:nvPr>
        </p:nvSpPr>
        <p:spPr>
          <a:xfrm>
            <a:off x="2089150" y="3346121"/>
            <a:ext cx="8472488" cy="1304219"/>
          </a:xfrm>
          <a:prstGeom prst="rect">
            <a:avLst/>
          </a:prstGeom>
        </p:spPr>
        <p:txBody>
          <a:bodyPr/>
          <a:lstStyle>
            <a:lvl1pPr marL="0" indent="0">
              <a:buNone/>
              <a:defRPr sz="1800" b="0" i="0">
                <a:solidFill>
                  <a:srgbClr val="284A7C"/>
                </a:solidFill>
                <a:latin typeface="gobCL" pitchFamily="2" charset="77"/>
              </a:defRPr>
            </a:lvl1pPr>
          </a:lstStyle>
          <a:p>
            <a:pPr lvl="0"/>
            <a:r>
              <a:rPr lang="es-MX"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endParaRPr lang="es-CL" dirty="0"/>
          </a:p>
        </p:txBody>
      </p:sp>
    </p:spTree>
    <p:extLst>
      <p:ext uri="{BB962C8B-B14F-4D97-AF65-F5344CB8AC3E}">
        <p14:creationId xmlns:p14="http://schemas.microsoft.com/office/powerpoint/2010/main" val="28351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B205195-F65B-F24C-8FF9-4805C7E0290B}"/>
              </a:ext>
            </a:extLst>
          </p:cNvPr>
          <p:cNvSpPr>
            <a:spLocks noGrp="1"/>
          </p:cNvSpPr>
          <p:nvPr>
            <p:ph type="body" sz="quarter" idx="10" hasCustomPrompt="1"/>
          </p:nvPr>
        </p:nvSpPr>
        <p:spPr>
          <a:xfrm>
            <a:off x="1631156" y="473781"/>
            <a:ext cx="8929688" cy="858308"/>
          </a:xfrm>
          <a:prstGeom prst="rect">
            <a:avLst/>
          </a:prstGeom>
        </p:spPr>
        <p:txBody>
          <a:bodyPr/>
          <a:lstStyle>
            <a:lvl1pPr marL="0" indent="0" algn="ctr">
              <a:buNone/>
              <a:defRPr sz="6000" b="1" i="0">
                <a:solidFill>
                  <a:srgbClr val="284A7C"/>
                </a:solidFill>
                <a:latin typeface="gobCL" pitchFamily="2" charset="77"/>
              </a:defRPr>
            </a:lvl1pPr>
          </a:lstStyle>
          <a:p>
            <a:pPr lvl="0"/>
            <a:r>
              <a:rPr lang="es-MX" dirty="0"/>
              <a:t>Título principal</a:t>
            </a:r>
            <a:endParaRPr lang="es-CL" dirty="0"/>
          </a:p>
        </p:txBody>
      </p:sp>
      <p:grpSp>
        <p:nvGrpSpPr>
          <p:cNvPr id="5" name="Grupo 4">
            <a:extLst>
              <a:ext uri="{FF2B5EF4-FFF2-40B4-BE49-F238E27FC236}">
                <a16:creationId xmlns:a16="http://schemas.microsoft.com/office/drawing/2014/main" id="{E85DFEF9-7A32-EA48-A7C3-30089E3BDDBE}"/>
              </a:ext>
            </a:extLst>
          </p:cNvPr>
          <p:cNvGrpSpPr/>
          <p:nvPr userDrawn="1"/>
        </p:nvGrpSpPr>
        <p:grpSpPr>
          <a:xfrm>
            <a:off x="-71048" y="4921956"/>
            <a:ext cx="12334095" cy="2059789"/>
            <a:chOff x="247372" y="5159022"/>
            <a:chExt cx="12137524" cy="1879168"/>
          </a:xfrm>
        </p:grpSpPr>
        <p:pic>
          <p:nvPicPr>
            <p:cNvPr id="3" name="Imagen 2">
              <a:extLst>
                <a:ext uri="{FF2B5EF4-FFF2-40B4-BE49-F238E27FC236}">
                  <a16:creationId xmlns:a16="http://schemas.microsoft.com/office/drawing/2014/main" id="{B152BE47-8FCD-7044-A462-5EDE6172BB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372" y="5159022"/>
              <a:ext cx="6288896" cy="1879168"/>
            </a:xfrm>
            <a:prstGeom prst="rect">
              <a:avLst/>
            </a:prstGeom>
          </p:spPr>
        </p:pic>
        <p:pic>
          <p:nvPicPr>
            <p:cNvPr id="8" name="Imagen 7">
              <a:extLst>
                <a:ext uri="{FF2B5EF4-FFF2-40B4-BE49-F238E27FC236}">
                  <a16:creationId xmlns:a16="http://schemas.microsoft.com/office/drawing/2014/main" id="{BFFE2548-E39D-7946-BA45-3107AAC2B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159022"/>
              <a:ext cx="6288896" cy="1879168"/>
            </a:xfrm>
            <a:prstGeom prst="rect">
              <a:avLst/>
            </a:prstGeom>
          </p:spPr>
        </p:pic>
      </p:grpSp>
    </p:spTree>
    <p:extLst>
      <p:ext uri="{BB962C8B-B14F-4D97-AF65-F5344CB8AC3E}">
        <p14:creationId xmlns:p14="http://schemas.microsoft.com/office/powerpoint/2010/main" val="298744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2ABA42-976A-9946-9BE3-74169DFCD801}"/>
              </a:ext>
            </a:extLst>
          </p:cNvPr>
          <p:cNvSpPr>
            <a:spLocks noGrp="1"/>
          </p:cNvSpPr>
          <p:nvPr>
            <p:ph type="title"/>
          </p:nvPr>
        </p:nvSpPr>
        <p:spPr>
          <a:xfrm>
            <a:off x="838200" y="2021561"/>
            <a:ext cx="10515600" cy="2099352"/>
          </a:xfrm>
          <a:prstGeom prst="rect">
            <a:avLst/>
          </a:prstGeom>
        </p:spPr>
        <p:txBody>
          <a:bodyPr vert="horz" lIns="91440" tIns="45720" rIns="91440" bIns="45720" rtlCol="0" anchor="ctr">
            <a:normAutofit/>
          </a:bodyPr>
          <a:lstStyle/>
          <a:p>
            <a:r>
              <a:rPr lang="es-MX" dirty="0"/>
              <a:t>Título principal</a:t>
            </a:r>
            <a:endParaRPr lang="es-CL" dirty="0"/>
          </a:p>
        </p:txBody>
      </p:sp>
    </p:spTree>
    <p:extLst>
      <p:ext uri="{BB962C8B-B14F-4D97-AF65-F5344CB8AC3E}">
        <p14:creationId xmlns:p14="http://schemas.microsoft.com/office/powerpoint/2010/main" val="10198550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ctr" defTabSz="914400" rtl="0" eaLnBrk="1" latinLnBrk="0" hangingPunct="1">
        <a:lnSpc>
          <a:spcPct val="90000"/>
        </a:lnSpc>
        <a:spcBef>
          <a:spcPct val="0"/>
        </a:spcBef>
        <a:buNone/>
        <a:defRPr sz="6600" b="1" i="0" kern="1200">
          <a:solidFill>
            <a:srgbClr val="284A7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bCL"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bCL"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bCL"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image" Target="../media/image8.emf" /><Relationship Id="rId1" Type="http://schemas.openxmlformats.org/officeDocument/2006/relationships/slideLayout" Target="../slideLayouts/slideLayout3.xml" /><Relationship Id="rId4" Type="http://schemas.openxmlformats.org/officeDocument/2006/relationships/image" Target="../media/image10.emf" /></Relationships>
</file>

<file path=ppt/slides/_rels/slide11.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8.emf" /><Relationship Id="rId1" Type="http://schemas.openxmlformats.org/officeDocument/2006/relationships/slideLayout" Target="../slideLayouts/slideLayout3.xml" /><Relationship Id="rId4" Type="http://schemas.openxmlformats.org/officeDocument/2006/relationships/image" Target="../media/image10.emf" /></Relationships>
</file>

<file path=ppt/slides/_rels/slide12.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54EF2-8A7C-5445-A9D3-C80BED3D20C6}"/>
              </a:ext>
            </a:extLst>
          </p:cNvPr>
          <p:cNvSpPr>
            <a:spLocks noGrp="1"/>
          </p:cNvSpPr>
          <p:nvPr>
            <p:ph type="ctrTitle"/>
          </p:nvPr>
        </p:nvSpPr>
        <p:spPr>
          <a:xfrm>
            <a:off x="2101756" y="1293512"/>
            <a:ext cx="8702722" cy="1988436"/>
          </a:xfrm>
        </p:spPr>
        <p:txBody>
          <a:bodyPr>
            <a:normAutofit/>
          </a:bodyPr>
          <a:lstStyle/>
          <a:p>
            <a:r>
              <a:rPr lang="es-CL" dirty="0"/>
              <a:t>Programa de Vivienda para Organizaciones de Trabajadores</a:t>
            </a:r>
            <a:br>
              <a:rPr lang="es-CL" dirty="0"/>
            </a:br>
            <a:r>
              <a:rPr lang="es-CL" sz="2000" dirty="0"/>
              <a:t>DIVISIÓN DE POLÍTICA HABITACIONAL</a:t>
            </a:r>
            <a:br>
              <a:rPr lang="es-CL" sz="2000" dirty="0"/>
            </a:br>
            <a:r>
              <a:rPr lang="es-CL" sz="2000" dirty="0"/>
              <a:t>Julio 2022</a:t>
            </a:r>
            <a:endParaRPr lang="es-CL" dirty="0"/>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808" y="269930"/>
            <a:ext cx="1443050" cy="1311233"/>
          </a:xfrm>
          <a:prstGeom prst="rect">
            <a:avLst/>
          </a:prstGeom>
        </p:spPr>
      </p:pic>
    </p:spTree>
    <p:extLst>
      <p:ext uri="{BB962C8B-B14F-4D97-AF65-F5344CB8AC3E}">
        <p14:creationId xmlns:p14="http://schemas.microsoft.com/office/powerpoint/2010/main" val="220309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BD070846-75CA-4795-B3C1-DE1CC4376D40}"/>
              </a:ext>
            </a:extLst>
          </p:cNvPr>
          <p:cNvPicPr>
            <a:picLocks noChangeAspect="1"/>
          </p:cNvPicPr>
          <p:nvPr/>
        </p:nvPicPr>
        <p:blipFill>
          <a:blip r:embed="rId3"/>
          <a:stretch>
            <a:fillRect/>
          </a:stretch>
        </p:blipFill>
        <p:spPr>
          <a:xfrm>
            <a:off x="197425" y="739420"/>
            <a:ext cx="8273388" cy="2843977"/>
          </a:xfrm>
          <a:prstGeom prst="rect">
            <a:avLst/>
          </a:prstGeom>
        </p:spPr>
      </p:pic>
      <p:pic>
        <p:nvPicPr>
          <p:cNvPr id="7" name="Imagen 6">
            <a:extLst>
              <a:ext uri="{FF2B5EF4-FFF2-40B4-BE49-F238E27FC236}">
                <a16:creationId xmlns:a16="http://schemas.microsoft.com/office/drawing/2014/main" id="{DE75753A-99E0-4961-B0E3-861104F0444B}"/>
              </a:ext>
            </a:extLst>
          </p:cNvPr>
          <p:cNvPicPr>
            <a:picLocks noChangeAspect="1"/>
          </p:cNvPicPr>
          <p:nvPr/>
        </p:nvPicPr>
        <p:blipFill>
          <a:blip r:embed="rId4"/>
          <a:stretch>
            <a:fillRect/>
          </a:stretch>
        </p:blipFill>
        <p:spPr>
          <a:xfrm>
            <a:off x="8470813" y="3068226"/>
            <a:ext cx="3631122" cy="515171"/>
          </a:xfrm>
          <a:prstGeom prst="rect">
            <a:avLst/>
          </a:prstGeom>
        </p:spPr>
      </p:pic>
      <p:graphicFrame>
        <p:nvGraphicFramePr>
          <p:cNvPr id="9" name="Tabla 8">
            <a:extLst>
              <a:ext uri="{FF2B5EF4-FFF2-40B4-BE49-F238E27FC236}">
                <a16:creationId xmlns:a16="http://schemas.microsoft.com/office/drawing/2014/main" id="{47741E14-9CCB-4F4C-A320-528584B23FEC}"/>
              </a:ext>
            </a:extLst>
          </p:cNvPr>
          <p:cNvGraphicFramePr>
            <a:graphicFrameLocks noGrp="1"/>
          </p:cNvGraphicFramePr>
          <p:nvPr/>
        </p:nvGraphicFramePr>
        <p:xfrm>
          <a:off x="197427" y="3775046"/>
          <a:ext cx="8273386" cy="2909280"/>
        </p:xfrm>
        <a:graphic>
          <a:graphicData uri="http://schemas.openxmlformats.org/drawingml/2006/table">
            <a:tbl>
              <a:tblPr/>
              <a:tblGrid>
                <a:gridCol w="2904782">
                  <a:extLst>
                    <a:ext uri="{9D8B030D-6E8A-4147-A177-3AD203B41FA5}">
                      <a16:colId xmlns:a16="http://schemas.microsoft.com/office/drawing/2014/main" val="539798354"/>
                    </a:ext>
                  </a:extLst>
                </a:gridCol>
                <a:gridCol w="1341380">
                  <a:extLst>
                    <a:ext uri="{9D8B030D-6E8A-4147-A177-3AD203B41FA5}">
                      <a16:colId xmlns:a16="http://schemas.microsoft.com/office/drawing/2014/main" val="816238311"/>
                    </a:ext>
                  </a:extLst>
                </a:gridCol>
                <a:gridCol w="1341380">
                  <a:extLst>
                    <a:ext uri="{9D8B030D-6E8A-4147-A177-3AD203B41FA5}">
                      <a16:colId xmlns:a16="http://schemas.microsoft.com/office/drawing/2014/main" val="2542915763"/>
                    </a:ext>
                  </a:extLst>
                </a:gridCol>
                <a:gridCol w="1341380">
                  <a:extLst>
                    <a:ext uri="{9D8B030D-6E8A-4147-A177-3AD203B41FA5}">
                      <a16:colId xmlns:a16="http://schemas.microsoft.com/office/drawing/2014/main" val="3983286777"/>
                    </a:ext>
                  </a:extLst>
                </a:gridCol>
                <a:gridCol w="1344464">
                  <a:extLst>
                    <a:ext uri="{9D8B030D-6E8A-4147-A177-3AD203B41FA5}">
                      <a16:colId xmlns:a16="http://schemas.microsoft.com/office/drawing/2014/main" val="2895703955"/>
                    </a:ext>
                  </a:extLst>
                </a:gridCol>
              </a:tblGrid>
              <a:tr h="258603">
                <a:tc gridSpan="4">
                  <a:txBody>
                    <a:bodyPr/>
                    <a:lstStyle/>
                    <a:p>
                      <a:pPr algn="l" fontAlgn="b"/>
                      <a:r>
                        <a:rPr lang="es-CL" sz="1600" b="1" i="0" u="none" strike="noStrike">
                          <a:solidFill>
                            <a:srgbClr val="C00000"/>
                          </a:solidFill>
                          <a:effectLst/>
                          <a:latin typeface="Calibri" panose="020F0502020204030204" pitchFamily="34" charset="0"/>
                        </a:rPr>
                        <a:t>REGIONES DEL NORTE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ctr" fontAlgn="b"/>
                      <a:endParaRPr lang="es-CL" sz="1600" b="1" i="0" u="none" strike="noStrike">
                        <a:solidFill>
                          <a:srgbClr val="C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644374"/>
                  </a:ext>
                </a:extLst>
              </a:tr>
              <a:tr h="230895">
                <a:tc>
                  <a:txBody>
                    <a:bodyPr/>
                    <a:lstStyle/>
                    <a:p>
                      <a:pPr algn="l" fontAlgn="b"/>
                      <a:r>
                        <a:rPr lang="es-CL" sz="14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CL" sz="1400" b="1" i="0" u="none" strike="noStrike">
                          <a:solidFill>
                            <a:srgbClr val="FFFFFF"/>
                          </a:solidFill>
                          <a:effectLst/>
                          <a:latin typeface="Calibri" panose="020F0502020204030204" pitchFamily="34" charset="0"/>
                        </a:rPr>
                        <a:t>TRAMO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CL" sz="1400" b="1" i="0" u="none" strike="noStrike" dirty="0">
                          <a:solidFill>
                            <a:srgbClr val="FFFFFF"/>
                          </a:solidFill>
                          <a:effectLst/>
                          <a:latin typeface="Calibri" panose="020F0502020204030204" pitchFamily="34" charset="0"/>
                        </a:rPr>
                        <a:t>TRAMO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b"/>
                      <a:r>
                        <a:rPr lang="es-CL" sz="1400" b="1" i="0" u="none" strike="noStrike">
                          <a:solidFill>
                            <a:srgbClr val="FFFFFF"/>
                          </a:solidFill>
                          <a:effectLst/>
                          <a:latin typeface="Calibri" panose="020F0502020204030204" pitchFamily="34" charset="0"/>
                        </a:rPr>
                        <a:t>TRAMO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CL"/>
                    </a:p>
                  </a:txBody>
                  <a:tcPr/>
                </a:tc>
                <a:extLst>
                  <a:ext uri="{0D108BD9-81ED-4DB2-BD59-A6C34878D82A}">
                    <a16:rowId xmlns:a16="http://schemas.microsoft.com/office/drawing/2014/main" val="2706923865"/>
                  </a:ext>
                </a:extLst>
              </a:tr>
              <a:tr h="286310">
                <a:tc>
                  <a:txBody>
                    <a:bodyPr/>
                    <a:lstStyle/>
                    <a:p>
                      <a:pPr algn="l" fontAlgn="b"/>
                      <a:r>
                        <a:rPr lang="es-CL" sz="1100" b="0" i="0" u="none" strike="noStrike">
                          <a:solidFill>
                            <a:srgbClr val="000000"/>
                          </a:solidFill>
                          <a:effectLst/>
                          <a:latin typeface="Calibri" panose="020F0502020204030204" pitchFamily="34" charset="0"/>
                        </a:rPr>
                        <a:t>% de Viviendas del Proyecto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1" i="0" u="none" strike="noStrike">
                          <a:solidFill>
                            <a:srgbClr val="000000"/>
                          </a:solidFill>
                          <a:effectLst/>
                          <a:latin typeface="Calibri" panose="020F0502020204030204" pitchFamily="34" charset="0"/>
                        </a:rPr>
                        <a:t>20,0%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1" i="0" u="none" strike="noStrike">
                          <a:solidFill>
                            <a:srgbClr val="000000"/>
                          </a:solidFill>
                          <a:effectLst/>
                          <a:latin typeface="Calibri" panose="020F0502020204030204" pitchFamily="34" charset="0"/>
                        </a:rPr>
                        <a:t>60,0%</a:t>
                      </a:r>
                    </a:p>
                  </a:txBody>
                  <a:tcPr marL="9525" marR="857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L" sz="1200" b="1"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L"/>
                    </a:p>
                  </a:txBody>
                  <a:tcPr/>
                </a:tc>
                <a:extLst>
                  <a:ext uri="{0D108BD9-81ED-4DB2-BD59-A6C34878D82A}">
                    <a16:rowId xmlns:a16="http://schemas.microsoft.com/office/drawing/2014/main" val="3615873"/>
                  </a:ext>
                </a:extLst>
              </a:tr>
              <a:tr h="193952">
                <a:tc>
                  <a:txBody>
                    <a:bodyPr/>
                    <a:lstStyle/>
                    <a:p>
                      <a:pPr algn="l" fontAlgn="b"/>
                      <a:r>
                        <a:rPr lang="es-CL" sz="1100" b="0" i="0" u="none" strike="noStrike">
                          <a:solidFill>
                            <a:srgbClr val="000000"/>
                          </a:solidFill>
                          <a:effectLst/>
                          <a:latin typeface="Calibri" panose="020F0502020204030204" pitchFamily="34" charset="0"/>
                        </a:rPr>
                        <a:t>Precio Vivienda 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0" i="0" u="none" strike="noStrike">
                          <a:solidFill>
                            <a:srgbClr val="000000"/>
                          </a:solidFill>
                          <a:effectLst/>
                          <a:latin typeface="Calibri" panose="020F0502020204030204" pitchFamily="34" charset="0"/>
                        </a:rPr>
                        <a:t>                       1.300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2.200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4404643"/>
                  </a:ext>
                </a:extLst>
              </a:tr>
              <a:tr h="193952">
                <a:tc>
                  <a:txBody>
                    <a:bodyPr/>
                    <a:lstStyle/>
                    <a:p>
                      <a:pPr algn="l" fontAlgn="b"/>
                      <a:r>
                        <a:rPr lang="es-CL" sz="1100" b="0" i="0" u="none" strike="noStrike">
                          <a:solidFill>
                            <a:srgbClr val="000000"/>
                          </a:solidFill>
                          <a:effectLst/>
                          <a:latin typeface="Calibri" panose="020F0502020204030204" pitchFamily="34" charset="0"/>
                        </a:rPr>
                        <a:t>Monto Subsidio UF (incluye bono de integración)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0" i="0" u="none" strike="noStrike">
                          <a:solidFill>
                            <a:srgbClr val="000000"/>
                          </a:solidFill>
                          <a:effectLst/>
                          <a:latin typeface="Calibri" panose="020F0502020204030204" pitchFamily="34" charset="0"/>
                        </a:rPr>
                        <a:t>                       1.100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1.100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1.100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1.100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9211414"/>
                  </a:ext>
                </a:extLst>
              </a:tr>
              <a:tr h="193952">
                <a:tc>
                  <a:txBody>
                    <a:bodyPr/>
                    <a:lstStyle/>
                    <a:p>
                      <a:pPr algn="l" fontAlgn="b"/>
                      <a:r>
                        <a:rPr lang="es-CL" sz="1200" b="1" i="0" u="none" strike="noStrike">
                          <a:solidFill>
                            <a:srgbClr val="000000"/>
                          </a:solidFill>
                          <a:effectLst/>
                          <a:latin typeface="Calibri" panose="020F0502020204030204" pitchFamily="34" charset="0"/>
                        </a:rPr>
                        <a:t>Ahorro 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1" i="0" u="none" strike="noStrike">
                          <a:solidFill>
                            <a:srgbClr val="000000"/>
                          </a:solidFill>
                          <a:effectLst/>
                          <a:latin typeface="Calibri" panose="020F0502020204030204" pitchFamily="34" charset="0"/>
                        </a:rPr>
                        <a:t>                            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1" i="0" u="none" strike="noStrike">
                          <a:solidFill>
                            <a:srgbClr val="000000"/>
                          </a:solidFill>
                          <a:effectLst/>
                          <a:latin typeface="Calibri" panose="020F0502020204030204" pitchFamily="34" charset="0"/>
                        </a:rPr>
                        <a:t>                            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1" i="0" u="none" strike="noStrike">
                          <a:solidFill>
                            <a:srgbClr val="000000"/>
                          </a:solidFill>
                          <a:effectLst/>
                          <a:latin typeface="Calibri" panose="020F0502020204030204" pitchFamily="34" charset="0"/>
                        </a:rPr>
                        <a:t>                          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1" i="0" u="none" strike="noStrike">
                          <a:solidFill>
                            <a:srgbClr val="000000"/>
                          </a:solidFill>
                          <a:effectLst/>
                          <a:latin typeface="Calibri" panose="020F0502020204030204" pitchFamily="34" charset="0"/>
                        </a:rPr>
                        <a:t>                          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2469479"/>
                  </a:ext>
                </a:extLst>
              </a:tr>
              <a:tr h="193952">
                <a:tc>
                  <a:txBody>
                    <a:bodyPr/>
                    <a:lstStyle/>
                    <a:p>
                      <a:pPr algn="l" fontAlgn="b"/>
                      <a:r>
                        <a:rPr lang="es-CL" sz="1100" b="0" i="0" u="none" strike="noStrike">
                          <a:solidFill>
                            <a:srgbClr val="000000"/>
                          </a:solidFill>
                          <a:effectLst/>
                          <a:latin typeface="Calibri" panose="020F0502020204030204" pitchFamily="34" charset="0"/>
                        </a:rPr>
                        <a:t>Credito Hipotecario 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0" i="0" u="none" strike="noStrike">
                          <a:solidFill>
                            <a:srgbClr val="000000"/>
                          </a:solidFill>
                          <a:effectLst/>
                          <a:latin typeface="Calibri" panose="020F0502020204030204" pitchFamily="34" charset="0"/>
                        </a:rPr>
                        <a:t>                          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980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4024408"/>
                  </a:ext>
                </a:extLst>
              </a:tr>
              <a:tr h="193952">
                <a:tc>
                  <a:txBody>
                    <a:bodyPr/>
                    <a:lstStyle/>
                    <a:p>
                      <a:pPr algn="l" fontAlgn="b"/>
                      <a:r>
                        <a:rPr lang="es-CL" sz="1100" b="0" i="0" u="none" strike="noStrike">
                          <a:solidFill>
                            <a:srgbClr val="000000"/>
                          </a:solidFill>
                          <a:effectLst/>
                          <a:latin typeface="Calibri" panose="020F0502020204030204" pitchFamily="34" charset="0"/>
                        </a:rPr>
                        <a:t>Dividendo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0" i="0" u="none" strike="noStrike">
                          <a:solidFill>
                            <a:srgbClr val="000000"/>
                          </a:solidFill>
                          <a:effectLst/>
                          <a:latin typeface="Calibri" panose="020F0502020204030204" pitchFamily="34" charset="0"/>
                        </a:rPr>
                        <a:t>                           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                           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674045"/>
                  </a:ext>
                </a:extLst>
              </a:tr>
              <a:tr h="193952">
                <a:tc>
                  <a:txBody>
                    <a:bodyPr/>
                    <a:lstStyle/>
                    <a:p>
                      <a:pPr algn="l" fontAlgn="b"/>
                      <a:r>
                        <a:rPr lang="es-CL" sz="1100" b="0" i="0" u="none" strike="noStrike">
                          <a:solidFill>
                            <a:srgbClr val="000000"/>
                          </a:solidFill>
                          <a:effectLst/>
                          <a:latin typeface="Calibri" panose="020F0502020204030204" pitchFamily="34" charset="0"/>
                        </a:rPr>
                        <a:t>Dividendo en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$27.663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$97.743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$143.848</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$180.732</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56200872"/>
                  </a:ext>
                </a:extLst>
              </a:tr>
              <a:tr h="193952">
                <a:tc>
                  <a:txBody>
                    <a:bodyPr/>
                    <a:lstStyle/>
                    <a:p>
                      <a:pPr algn="l" fontAlgn="b"/>
                      <a:r>
                        <a:rPr lang="es-CL" sz="1100" b="0" i="0" u="none" strike="noStrike">
                          <a:solidFill>
                            <a:srgbClr val="000000"/>
                          </a:solidFill>
                          <a:effectLst/>
                          <a:latin typeface="Calibri" panose="020F0502020204030204" pitchFamily="34" charset="0"/>
                        </a:rPr>
                        <a:t>Subvención Pago Oportuno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s-CL" sz="1200" b="0" i="0" u="none" strike="noStrike">
                          <a:solidFill>
                            <a:srgbClr val="000000"/>
                          </a:solidFill>
                          <a:effectLst/>
                          <a:latin typeface="Calibri" panose="020F0502020204030204" pitchFamily="34" charset="0"/>
                        </a:rPr>
                        <a:t>$5.533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$14.661</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$14.385</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$18.073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2216334"/>
                  </a:ext>
                </a:extLst>
              </a:tr>
              <a:tr h="193952">
                <a:tc>
                  <a:txBody>
                    <a:bodyPr/>
                    <a:lstStyle/>
                    <a:p>
                      <a:pPr algn="l" fontAlgn="b"/>
                      <a:r>
                        <a:rPr lang="es-CL" sz="1100" b="0" i="0" u="none" strike="noStrike">
                          <a:solidFill>
                            <a:srgbClr val="000000"/>
                          </a:solidFill>
                          <a:effectLst/>
                          <a:latin typeface="Calibri" panose="020F0502020204030204" pitchFamily="34" charset="0"/>
                        </a:rPr>
                        <a:t>Dividendo en $ con rebaja pago oportuno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$22.130</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$83.081</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$129.463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r" fontAlgn="b"/>
                      <a:r>
                        <a:rPr lang="es-CL" sz="1200" b="0" i="0" u="none" strike="noStrike">
                          <a:solidFill>
                            <a:srgbClr val="000000"/>
                          </a:solidFill>
                          <a:effectLst/>
                          <a:latin typeface="Calibri" panose="020F0502020204030204" pitchFamily="34" charset="0"/>
                        </a:rPr>
                        <a:t>$162.658</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3286838534"/>
                  </a:ext>
                </a:extLst>
              </a:tr>
              <a:tr h="193952">
                <a:tc>
                  <a:txBody>
                    <a:bodyPr/>
                    <a:lstStyle/>
                    <a:p>
                      <a:pPr algn="l" fontAlgn="b"/>
                      <a:r>
                        <a:rPr lang="es-CL" sz="1100" b="1" i="0" u="none" strike="noStrike">
                          <a:solidFill>
                            <a:srgbClr val="FFFFFF"/>
                          </a:solidFill>
                          <a:effectLst/>
                          <a:latin typeface="Calibri" panose="020F0502020204030204" pitchFamily="34" charset="0"/>
                        </a:rPr>
                        <a:t>Renta Mensual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r" fontAlgn="b"/>
                      <a:r>
                        <a:rPr lang="es-CL" sz="1200" b="1" i="0" u="none" strike="noStrike">
                          <a:solidFill>
                            <a:srgbClr val="FFFFFF"/>
                          </a:solidFill>
                          <a:effectLst/>
                          <a:latin typeface="Calibri" panose="020F0502020204030204" pitchFamily="34" charset="0"/>
                        </a:rPr>
                        <a:t>$110.652</a:t>
                      </a:r>
                    </a:p>
                  </a:txBody>
                  <a:tcPr marL="9525" marR="171450" marT="9525" marB="0" anchor="b">
                    <a:lnL>
                      <a:noFill/>
                    </a:lnL>
                    <a:lnR>
                      <a:noFill/>
                    </a:lnR>
                    <a:lnT>
                      <a:noFill/>
                    </a:lnT>
                    <a:lnB>
                      <a:noFill/>
                    </a:lnB>
                    <a:solidFill>
                      <a:srgbClr val="4472C4"/>
                    </a:solidFill>
                  </a:tcPr>
                </a:tc>
                <a:tc>
                  <a:txBody>
                    <a:bodyPr/>
                    <a:lstStyle/>
                    <a:p>
                      <a:pPr algn="r" fontAlgn="b"/>
                      <a:r>
                        <a:rPr lang="es-CL" sz="1200" b="1" i="0" u="none" strike="noStrike">
                          <a:solidFill>
                            <a:srgbClr val="FFFFFF"/>
                          </a:solidFill>
                          <a:effectLst/>
                          <a:latin typeface="Calibri" panose="020F0502020204030204" pitchFamily="34" charset="0"/>
                        </a:rPr>
                        <a:t>$390.970</a:t>
                      </a:r>
                    </a:p>
                  </a:txBody>
                  <a:tcPr marL="9525" marR="171450" marT="9525" marB="0" anchor="b">
                    <a:lnL>
                      <a:noFill/>
                    </a:lnL>
                    <a:lnR>
                      <a:noFill/>
                    </a:lnR>
                    <a:lnT>
                      <a:noFill/>
                    </a:lnT>
                    <a:lnB>
                      <a:noFill/>
                    </a:lnB>
                    <a:solidFill>
                      <a:srgbClr val="4472C4"/>
                    </a:solidFill>
                  </a:tcPr>
                </a:tc>
                <a:tc>
                  <a:txBody>
                    <a:bodyPr/>
                    <a:lstStyle/>
                    <a:p>
                      <a:pPr algn="r" fontAlgn="b"/>
                      <a:r>
                        <a:rPr lang="es-CL" sz="1200" b="1" i="0" u="none" strike="noStrike">
                          <a:solidFill>
                            <a:srgbClr val="FFFFFF"/>
                          </a:solidFill>
                          <a:effectLst/>
                          <a:latin typeface="Calibri" panose="020F0502020204030204" pitchFamily="34" charset="0"/>
                        </a:rPr>
                        <a:t>$575.390</a:t>
                      </a:r>
                    </a:p>
                  </a:txBody>
                  <a:tcPr marL="9525" marR="171450" marT="9525" marB="0" anchor="b">
                    <a:lnL>
                      <a:noFill/>
                    </a:lnL>
                    <a:lnR>
                      <a:noFill/>
                    </a:lnR>
                    <a:lnT>
                      <a:noFill/>
                    </a:lnT>
                    <a:lnB>
                      <a:noFill/>
                    </a:lnB>
                    <a:solidFill>
                      <a:srgbClr val="4472C4"/>
                    </a:solidFill>
                  </a:tcPr>
                </a:tc>
                <a:tc>
                  <a:txBody>
                    <a:bodyPr/>
                    <a:lstStyle/>
                    <a:p>
                      <a:pPr algn="r" fontAlgn="b"/>
                      <a:r>
                        <a:rPr lang="es-CL" sz="1200" b="1" i="0" u="none" strike="noStrike">
                          <a:solidFill>
                            <a:srgbClr val="FFFFFF"/>
                          </a:solidFill>
                          <a:effectLst/>
                          <a:latin typeface="Calibri" panose="020F0502020204030204" pitchFamily="34" charset="0"/>
                        </a:rPr>
                        <a:t>$722.926</a:t>
                      </a:r>
                    </a:p>
                  </a:txBody>
                  <a:tcPr marL="9525" marR="171450" marT="9525" marB="0" anchor="b">
                    <a:lnL>
                      <a:noFill/>
                    </a:lnL>
                    <a:lnR>
                      <a:noFill/>
                    </a:lnR>
                    <a:lnT>
                      <a:noFill/>
                    </a:lnT>
                    <a:lnB>
                      <a:noFill/>
                    </a:lnB>
                    <a:solidFill>
                      <a:srgbClr val="4472C4"/>
                    </a:solidFill>
                  </a:tcPr>
                </a:tc>
                <a:extLst>
                  <a:ext uri="{0D108BD9-81ED-4DB2-BD59-A6C34878D82A}">
                    <a16:rowId xmlns:a16="http://schemas.microsoft.com/office/drawing/2014/main" val="2415436814"/>
                  </a:ext>
                </a:extLst>
              </a:tr>
              <a:tr h="193952">
                <a:tc>
                  <a:txBody>
                    <a:bodyPr/>
                    <a:lstStyle/>
                    <a:p>
                      <a:pPr algn="l" fontAlgn="b"/>
                      <a:r>
                        <a:rPr lang="es-CL" sz="1100" b="1" i="0" u="none" strike="noStrike">
                          <a:solidFill>
                            <a:srgbClr val="C00000"/>
                          </a:solidFill>
                          <a:effectLst/>
                          <a:latin typeface="Calibri" panose="020F0502020204030204" pitchFamily="34" charset="0"/>
                        </a:rPr>
                        <a:t> % Subsidio + Ahorro </a:t>
                      </a:r>
                    </a:p>
                  </a:txBody>
                  <a:tcPr marL="9525" marR="9525" marT="9525" marB="0" anchor="b">
                    <a:lnL>
                      <a:noFill/>
                    </a:lnL>
                    <a:lnR>
                      <a:noFill/>
                    </a:lnR>
                    <a:lnT>
                      <a:noFill/>
                    </a:lnT>
                    <a:lnB>
                      <a:noFill/>
                    </a:lnB>
                    <a:solidFill>
                      <a:srgbClr val="FFFFFF"/>
                    </a:solidFill>
                  </a:tcPr>
                </a:tc>
                <a:tc>
                  <a:txBody>
                    <a:bodyPr/>
                    <a:lstStyle/>
                    <a:p>
                      <a:pPr algn="r" fontAlgn="b"/>
                      <a:r>
                        <a:rPr lang="es-CL" sz="1200" b="1" i="0" u="none" strike="noStrike">
                          <a:solidFill>
                            <a:srgbClr val="C00000"/>
                          </a:solidFill>
                          <a:effectLst/>
                          <a:latin typeface="Calibri" panose="020F0502020204030204" pitchFamily="34" charset="0"/>
                        </a:rPr>
                        <a:t>88,5%</a:t>
                      </a:r>
                    </a:p>
                  </a:txBody>
                  <a:tcPr marL="9525" marR="85725" marT="9525" marB="0" anchor="b">
                    <a:lnL>
                      <a:noFill/>
                    </a:lnL>
                    <a:lnR>
                      <a:noFill/>
                    </a:lnR>
                    <a:lnT>
                      <a:noFill/>
                    </a:lnT>
                    <a:lnB>
                      <a:noFill/>
                    </a:lnB>
                    <a:solidFill>
                      <a:srgbClr val="FFFFFF"/>
                    </a:solidFill>
                  </a:tcPr>
                </a:tc>
                <a:tc>
                  <a:txBody>
                    <a:bodyPr/>
                    <a:lstStyle/>
                    <a:p>
                      <a:pPr algn="r" fontAlgn="b"/>
                      <a:r>
                        <a:rPr lang="es-CL" sz="1200" b="1" i="0" u="none" strike="noStrike">
                          <a:solidFill>
                            <a:srgbClr val="C00000"/>
                          </a:solidFill>
                          <a:effectLst/>
                          <a:latin typeface="Calibri" panose="020F0502020204030204" pitchFamily="34" charset="0"/>
                        </a:rPr>
                        <a:t>68,8%</a:t>
                      </a:r>
                    </a:p>
                  </a:txBody>
                  <a:tcPr marL="9525" marR="85725" marT="9525" marB="0" anchor="b">
                    <a:lnL>
                      <a:noFill/>
                    </a:lnL>
                    <a:lnR>
                      <a:noFill/>
                    </a:lnR>
                    <a:lnT>
                      <a:noFill/>
                    </a:lnT>
                    <a:lnB>
                      <a:noFill/>
                    </a:lnB>
                    <a:solidFill>
                      <a:srgbClr val="FFFFFF"/>
                    </a:solidFill>
                  </a:tcPr>
                </a:tc>
                <a:tc>
                  <a:txBody>
                    <a:bodyPr/>
                    <a:lstStyle/>
                    <a:p>
                      <a:pPr algn="r" fontAlgn="b"/>
                      <a:r>
                        <a:rPr lang="es-CL" sz="1200" b="1" i="0" u="none" strike="noStrike">
                          <a:solidFill>
                            <a:srgbClr val="C00000"/>
                          </a:solidFill>
                          <a:effectLst/>
                          <a:latin typeface="Calibri" panose="020F0502020204030204" pitchFamily="34" charset="0"/>
                        </a:rPr>
                        <a:t>61,0%</a:t>
                      </a:r>
                    </a:p>
                  </a:txBody>
                  <a:tcPr marL="9525" marR="85725" marT="9525" marB="0" anchor="b">
                    <a:lnL>
                      <a:noFill/>
                    </a:lnL>
                    <a:lnR>
                      <a:noFill/>
                    </a:lnR>
                    <a:lnT>
                      <a:noFill/>
                    </a:lnT>
                    <a:lnB>
                      <a:noFill/>
                    </a:lnB>
                    <a:solidFill>
                      <a:srgbClr val="FFFFFF"/>
                    </a:solidFill>
                  </a:tcPr>
                </a:tc>
                <a:tc>
                  <a:txBody>
                    <a:bodyPr/>
                    <a:lstStyle/>
                    <a:p>
                      <a:pPr algn="r" fontAlgn="b"/>
                      <a:r>
                        <a:rPr lang="es-CL" sz="1200" b="1" i="0" u="none" strike="noStrike">
                          <a:solidFill>
                            <a:srgbClr val="C00000"/>
                          </a:solidFill>
                          <a:effectLst/>
                          <a:latin typeface="Calibri" panose="020F0502020204030204" pitchFamily="34" charset="0"/>
                        </a:rPr>
                        <a:t>55,5%</a:t>
                      </a:r>
                    </a:p>
                  </a:txBody>
                  <a:tcPr marL="9525" marR="85725" marT="9525" marB="0" anchor="b">
                    <a:lnL>
                      <a:noFill/>
                    </a:lnL>
                    <a:lnR>
                      <a:noFill/>
                    </a:lnR>
                    <a:lnT>
                      <a:noFill/>
                    </a:lnT>
                    <a:lnB>
                      <a:noFill/>
                    </a:lnB>
                    <a:solidFill>
                      <a:srgbClr val="FFFFFF"/>
                    </a:solidFill>
                  </a:tcPr>
                </a:tc>
                <a:extLst>
                  <a:ext uri="{0D108BD9-81ED-4DB2-BD59-A6C34878D82A}">
                    <a16:rowId xmlns:a16="http://schemas.microsoft.com/office/drawing/2014/main" val="650356550"/>
                  </a:ext>
                </a:extLst>
              </a:tr>
              <a:tr h="193952">
                <a:tc>
                  <a:txBody>
                    <a:bodyPr/>
                    <a:lstStyle/>
                    <a:p>
                      <a:pPr algn="l" fontAlgn="b"/>
                      <a:r>
                        <a:rPr lang="es-CL" sz="1100" b="1" i="0" u="none" strike="noStrike">
                          <a:solidFill>
                            <a:srgbClr val="C00000"/>
                          </a:solidFill>
                          <a:effectLst/>
                          <a:latin typeface="Calibri" panose="020F0502020204030204" pitchFamily="34" charset="0"/>
                        </a:rPr>
                        <a:t> % Credito </a:t>
                      </a:r>
                    </a:p>
                  </a:txBody>
                  <a:tcPr marL="9525" marR="9525" marT="9525" marB="0" anchor="b">
                    <a:lnL>
                      <a:noFill/>
                    </a:lnL>
                    <a:lnR>
                      <a:noFill/>
                    </a:lnR>
                    <a:lnT>
                      <a:noFill/>
                    </a:lnT>
                    <a:lnB>
                      <a:noFill/>
                    </a:lnB>
                    <a:solidFill>
                      <a:srgbClr val="8EA9DB"/>
                    </a:solidFill>
                  </a:tcPr>
                </a:tc>
                <a:tc>
                  <a:txBody>
                    <a:bodyPr/>
                    <a:lstStyle/>
                    <a:p>
                      <a:pPr algn="r" fontAlgn="b"/>
                      <a:r>
                        <a:rPr lang="es-CL" sz="1200" b="1" i="0" u="none" strike="noStrike">
                          <a:solidFill>
                            <a:srgbClr val="C00000"/>
                          </a:solidFill>
                          <a:effectLst/>
                          <a:latin typeface="Calibri" panose="020F0502020204030204" pitchFamily="34" charset="0"/>
                        </a:rPr>
                        <a:t>11,5%</a:t>
                      </a:r>
                    </a:p>
                  </a:txBody>
                  <a:tcPr marL="9525" marR="85725" marT="9525" marB="0" anchor="b">
                    <a:lnL>
                      <a:noFill/>
                    </a:lnL>
                    <a:lnR>
                      <a:noFill/>
                    </a:lnR>
                    <a:lnT>
                      <a:noFill/>
                    </a:lnT>
                    <a:lnB>
                      <a:noFill/>
                    </a:lnB>
                    <a:solidFill>
                      <a:srgbClr val="8EA9DB"/>
                    </a:solidFill>
                  </a:tcPr>
                </a:tc>
                <a:tc>
                  <a:txBody>
                    <a:bodyPr/>
                    <a:lstStyle/>
                    <a:p>
                      <a:pPr algn="r" fontAlgn="b"/>
                      <a:r>
                        <a:rPr lang="es-CL" sz="1200" b="1" i="0" u="none" strike="noStrike">
                          <a:solidFill>
                            <a:srgbClr val="C00000"/>
                          </a:solidFill>
                          <a:effectLst/>
                          <a:latin typeface="Calibri" panose="020F0502020204030204" pitchFamily="34" charset="0"/>
                        </a:rPr>
                        <a:t>31,2%</a:t>
                      </a:r>
                    </a:p>
                  </a:txBody>
                  <a:tcPr marL="9525" marR="85725" marT="9525" marB="0" anchor="b">
                    <a:lnL>
                      <a:noFill/>
                    </a:lnL>
                    <a:lnR>
                      <a:noFill/>
                    </a:lnR>
                    <a:lnT>
                      <a:noFill/>
                    </a:lnT>
                    <a:lnB>
                      <a:noFill/>
                    </a:lnB>
                    <a:solidFill>
                      <a:srgbClr val="8EA9DB"/>
                    </a:solidFill>
                  </a:tcPr>
                </a:tc>
                <a:tc>
                  <a:txBody>
                    <a:bodyPr/>
                    <a:lstStyle/>
                    <a:p>
                      <a:pPr algn="r" fontAlgn="b"/>
                      <a:r>
                        <a:rPr lang="es-CL" sz="1200" b="1" i="0" u="none" strike="noStrike">
                          <a:solidFill>
                            <a:srgbClr val="C00000"/>
                          </a:solidFill>
                          <a:effectLst/>
                          <a:latin typeface="Calibri" panose="020F0502020204030204" pitchFamily="34" charset="0"/>
                        </a:rPr>
                        <a:t>39,0%</a:t>
                      </a:r>
                    </a:p>
                  </a:txBody>
                  <a:tcPr marL="9525" marR="85725" marT="9525" marB="0" anchor="b">
                    <a:lnL>
                      <a:noFill/>
                    </a:lnL>
                    <a:lnR>
                      <a:noFill/>
                    </a:lnR>
                    <a:lnT>
                      <a:noFill/>
                    </a:lnT>
                    <a:lnB>
                      <a:noFill/>
                    </a:lnB>
                    <a:solidFill>
                      <a:srgbClr val="8EA9DB"/>
                    </a:solidFill>
                  </a:tcPr>
                </a:tc>
                <a:tc>
                  <a:txBody>
                    <a:bodyPr/>
                    <a:lstStyle/>
                    <a:p>
                      <a:pPr algn="r" fontAlgn="b"/>
                      <a:r>
                        <a:rPr lang="es-CL" sz="1200" b="1" i="0" u="none" strike="noStrike" dirty="0">
                          <a:solidFill>
                            <a:srgbClr val="C00000"/>
                          </a:solidFill>
                          <a:effectLst/>
                          <a:latin typeface="Calibri" panose="020F0502020204030204" pitchFamily="34" charset="0"/>
                        </a:rPr>
                        <a:t>44,5%</a:t>
                      </a:r>
                    </a:p>
                  </a:txBody>
                  <a:tcPr marL="9525" marR="85725" marT="9525" marB="0" anchor="b">
                    <a:lnL>
                      <a:noFill/>
                    </a:lnL>
                    <a:lnR>
                      <a:noFill/>
                    </a:lnR>
                    <a:lnT>
                      <a:noFill/>
                    </a:lnT>
                    <a:lnB>
                      <a:noFill/>
                    </a:lnB>
                    <a:solidFill>
                      <a:srgbClr val="8EA9DB"/>
                    </a:solidFill>
                  </a:tcPr>
                </a:tc>
                <a:extLst>
                  <a:ext uri="{0D108BD9-81ED-4DB2-BD59-A6C34878D82A}">
                    <a16:rowId xmlns:a16="http://schemas.microsoft.com/office/drawing/2014/main" val="1266416888"/>
                  </a:ext>
                </a:extLst>
              </a:tr>
            </a:tbl>
          </a:graphicData>
        </a:graphic>
      </p:graphicFrame>
    </p:spTree>
    <p:extLst>
      <p:ext uri="{BB962C8B-B14F-4D97-AF65-F5344CB8AC3E}">
        <p14:creationId xmlns:p14="http://schemas.microsoft.com/office/powerpoint/2010/main" val="289556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7D4FCC43-B075-4790-B867-39EC46ABC41E}"/>
              </a:ext>
            </a:extLst>
          </p:cNvPr>
          <p:cNvPicPr>
            <a:picLocks noChangeAspect="1"/>
          </p:cNvPicPr>
          <p:nvPr/>
        </p:nvPicPr>
        <p:blipFill>
          <a:blip r:embed="rId3"/>
          <a:stretch>
            <a:fillRect/>
          </a:stretch>
        </p:blipFill>
        <p:spPr>
          <a:xfrm>
            <a:off x="336788" y="955264"/>
            <a:ext cx="8010258" cy="2744586"/>
          </a:xfrm>
          <a:prstGeom prst="rect">
            <a:avLst/>
          </a:prstGeom>
        </p:spPr>
      </p:pic>
      <p:pic>
        <p:nvPicPr>
          <p:cNvPr id="8" name="Imagen 7">
            <a:extLst>
              <a:ext uri="{FF2B5EF4-FFF2-40B4-BE49-F238E27FC236}">
                <a16:creationId xmlns:a16="http://schemas.microsoft.com/office/drawing/2014/main" id="{1E2CC30D-59BA-4550-9C92-49E904B25C27}"/>
              </a:ext>
            </a:extLst>
          </p:cNvPr>
          <p:cNvPicPr>
            <a:picLocks noChangeAspect="1"/>
          </p:cNvPicPr>
          <p:nvPr/>
        </p:nvPicPr>
        <p:blipFill>
          <a:blip r:embed="rId4"/>
          <a:stretch>
            <a:fillRect/>
          </a:stretch>
        </p:blipFill>
        <p:spPr>
          <a:xfrm>
            <a:off x="8470813" y="3171414"/>
            <a:ext cx="3631122" cy="515171"/>
          </a:xfrm>
          <a:prstGeom prst="rect">
            <a:avLst/>
          </a:prstGeom>
        </p:spPr>
      </p:pic>
    </p:spTree>
    <p:extLst>
      <p:ext uri="{BB962C8B-B14F-4D97-AF65-F5344CB8AC3E}">
        <p14:creationId xmlns:p14="http://schemas.microsoft.com/office/powerpoint/2010/main" val="311445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947BFD89-6470-404F-86F9-03621E5E4B6B}"/>
              </a:ext>
            </a:extLst>
          </p:cNvPr>
          <p:cNvGraphicFramePr>
            <a:graphicFrameLocks noGrp="1"/>
          </p:cNvGraphicFramePr>
          <p:nvPr>
            <p:extLst>
              <p:ext uri="{D42A27DB-BD31-4B8C-83A1-F6EECF244321}">
                <p14:modId xmlns:p14="http://schemas.microsoft.com/office/powerpoint/2010/main" val="2130493445"/>
              </p:ext>
            </p:extLst>
          </p:nvPr>
        </p:nvGraphicFramePr>
        <p:xfrm>
          <a:off x="609727" y="1196704"/>
          <a:ext cx="10677377" cy="4965981"/>
        </p:xfrm>
        <a:graphic>
          <a:graphicData uri="http://schemas.openxmlformats.org/drawingml/2006/table">
            <a:tbl>
              <a:tblPr firstRow="1" firstCol="1" bandRow="1">
                <a:tableStyleId>{5C22544A-7EE6-4342-B048-85BDC9FD1C3A}</a:tableStyleId>
              </a:tblPr>
              <a:tblGrid>
                <a:gridCol w="388657">
                  <a:extLst>
                    <a:ext uri="{9D8B030D-6E8A-4147-A177-3AD203B41FA5}">
                      <a16:colId xmlns:a16="http://schemas.microsoft.com/office/drawing/2014/main" val="3387027873"/>
                    </a:ext>
                  </a:extLst>
                </a:gridCol>
                <a:gridCol w="3203213">
                  <a:extLst>
                    <a:ext uri="{9D8B030D-6E8A-4147-A177-3AD203B41FA5}">
                      <a16:colId xmlns:a16="http://schemas.microsoft.com/office/drawing/2014/main" val="2941088747"/>
                    </a:ext>
                  </a:extLst>
                </a:gridCol>
                <a:gridCol w="2848724">
                  <a:extLst>
                    <a:ext uri="{9D8B030D-6E8A-4147-A177-3AD203B41FA5}">
                      <a16:colId xmlns:a16="http://schemas.microsoft.com/office/drawing/2014/main" val="622583528"/>
                    </a:ext>
                  </a:extLst>
                </a:gridCol>
                <a:gridCol w="1731870">
                  <a:extLst>
                    <a:ext uri="{9D8B030D-6E8A-4147-A177-3AD203B41FA5}">
                      <a16:colId xmlns:a16="http://schemas.microsoft.com/office/drawing/2014/main" val="3592014844"/>
                    </a:ext>
                  </a:extLst>
                </a:gridCol>
                <a:gridCol w="2504913">
                  <a:extLst>
                    <a:ext uri="{9D8B030D-6E8A-4147-A177-3AD203B41FA5}">
                      <a16:colId xmlns:a16="http://schemas.microsoft.com/office/drawing/2014/main" val="4281455562"/>
                    </a:ext>
                  </a:extLst>
                </a:gridCol>
              </a:tblGrid>
              <a:tr h="291803">
                <a:tc>
                  <a:txBody>
                    <a:bodyPr/>
                    <a:lstStyle/>
                    <a:p>
                      <a:pPr algn="ctr" hangingPunct="0">
                        <a:lnSpc>
                          <a:spcPct val="115000"/>
                        </a:lnSpc>
                      </a:pPr>
                      <a:r>
                        <a:rPr lang="es-ES_tradnl" sz="800" kern="1200">
                          <a:effectLst/>
                        </a:rPr>
                        <a:t>N°</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marL="0" algn="ctr" defTabSz="914400" rtl="0" eaLnBrk="1" latinLnBrk="0" hangingPunct="0">
                        <a:lnSpc>
                          <a:spcPct val="115000"/>
                        </a:lnSpc>
                      </a:pPr>
                      <a:r>
                        <a:rPr lang="es-ES_tradnl" sz="1000" b="1" kern="1200" dirty="0">
                          <a:solidFill>
                            <a:schemeClr val="lt1"/>
                          </a:solidFill>
                          <a:effectLst/>
                          <a:latin typeface="+mn-lt"/>
                          <a:ea typeface="+mn-ea"/>
                          <a:cs typeface="+mn-cs"/>
                        </a:rPr>
                        <a:t>PROYECTO</a:t>
                      </a:r>
                      <a:endParaRPr lang="es-CL" sz="1000" b="1" kern="1200" dirty="0">
                        <a:solidFill>
                          <a:schemeClr val="lt1"/>
                        </a:solidFill>
                        <a:effectLst/>
                        <a:latin typeface="+mn-lt"/>
                        <a:ea typeface="+mn-ea"/>
                        <a:cs typeface="+mn-cs"/>
                      </a:endParaRPr>
                    </a:p>
                  </a:txBody>
                  <a:tcPr marL="24130" marR="24130" marT="24130" marB="24130" anchor="ctr"/>
                </a:tc>
                <a:tc>
                  <a:txBody>
                    <a:bodyPr/>
                    <a:lstStyle/>
                    <a:p>
                      <a:pPr marL="0" algn="ctr" defTabSz="914400" rtl="0" eaLnBrk="1" latinLnBrk="0" hangingPunct="0">
                        <a:lnSpc>
                          <a:spcPct val="115000"/>
                        </a:lnSpc>
                      </a:pPr>
                      <a:r>
                        <a:rPr lang="es-CL" sz="1000" b="1" kern="1200" dirty="0">
                          <a:solidFill>
                            <a:schemeClr val="lt1"/>
                          </a:solidFill>
                          <a:effectLst/>
                          <a:latin typeface="+mn-lt"/>
                          <a:ea typeface="+mn-ea"/>
                          <a:cs typeface="+mn-cs"/>
                        </a:rPr>
                        <a:t>NOMINA DE TRABAJADORES</a:t>
                      </a:r>
                    </a:p>
                  </a:txBody>
                  <a:tcPr marL="0" marR="0" marT="0" marB="0" anchor="ctr"/>
                </a:tc>
                <a:tc>
                  <a:txBody>
                    <a:bodyPr/>
                    <a:lstStyle/>
                    <a:p>
                      <a:pPr marL="0" algn="ctr" defTabSz="914400" rtl="0" eaLnBrk="1" latinLnBrk="0" hangingPunct="0">
                        <a:lnSpc>
                          <a:spcPct val="115000"/>
                        </a:lnSpc>
                      </a:pPr>
                      <a:r>
                        <a:rPr lang="es-ES_tradnl" sz="1000" b="1" kern="1200" dirty="0">
                          <a:solidFill>
                            <a:schemeClr val="lt1"/>
                          </a:solidFill>
                          <a:effectLst/>
                          <a:latin typeface="+mn-lt"/>
                          <a:ea typeface="+mn-ea"/>
                          <a:cs typeface="+mn-cs"/>
                        </a:rPr>
                        <a:t>FECHAS ESTIMADAS</a:t>
                      </a:r>
                      <a:endParaRPr lang="es-CL" sz="1000" b="1" kern="1200" dirty="0">
                        <a:solidFill>
                          <a:schemeClr val="lt1"/>
                        </a:solidFill>
                        <a:effectLst/>
                        <a:latin typeface="+mn-lt"/>
                        <a:ea typeface="+mn-ea"/>
                        <a:cs typeface="+mn-cs"/>
                      </a:endParaRPr>
                    </a:p>
                  </a:txBody>
                  <a:tcPr marL="24130" marR="24130" marT="24130" marB="24130" anchor="ctr"/>
                </a:tc>
                <a:tc>
                  <a:txBody>
                    <a:bodyPr/>
                    <a:lstStyle/>
                    <a:p>
                      <a:pPr marL="0" algn="ctr" defTabSz="914400" rtl="0" eaLnBrk="1" latinLnBrk="0" hangingPunct="0">
                        <a:lnSpc>
                          <a:spcPct val="115000"/>
                        </a:lnSpc>
                      </a:pPr>
                      <a:r>
                        <a:rPr lang="es-ES_tradnl" sz="1000" b="1" kern="1200" dirty="0">
                          <a:solidFill>
                            <a:schemeClr val="lt1"/>
                          </a:solidFill>
                          <a:effectLst/>
                          <a:latin typeface="+mn-lt"/>
                          <a:ea typeface="+mn-ea"/>
                          <a:cs typeface="+mn-cs"/>
                        </a:rPr>
                        <a:t>RESPONSABLES</a:t>
                      </a:r>
                      <a:endParaRPr lang="es-CL" sz="1000" b="1" kern="1200" dirty="0">
                        <a:solidFill>
                          <a:schemeClr val="lt1"/>
                        </a:solidFill>
                        <a:effectLst/>
                        <a:latin typeface="+mn-lt"/>
                        <a:ea typeface="+mn-ea"/>
                        <a:cs typeface="+mn-cs"/>
                      </a:endParaRPr>
                    </a:p>
                  </a:txBody>
                  <a:tcPr marL="24130" marR="24130" marT="24130" marB="24130" anchor="ctr"/>
                </a:tc>
                <a:extLst>
                  <a:ext uri="{0D108BD9-81ED-4DB2-BD59-A6C34878D82A}">
                    <a16:rowId xmlns:a16="http://schemas.microsoft.com/office/drawing/2014/main" val="969569488"/>
                  </a:ext>
                </a:extLst>
              </a:tr>
              <a:tr h="291803">
                <a:tc>
                  <a:txBody>
                    <a:bodyPr/>
                    <a:lstStyle/>
                    <a:p>
                      <a:pPr algn="ctr" hangingPunct="0">
                        <a:lnSpc>
                          <a:spcPct val="115000"/>
                        </a:lnSpc>
                      </a:pPr>
                      <a:r>
                        <a:rPr lang="es-ES_tradnl" sz="800" kern="1200">
                          <a:effectLst/>
                        </a:rPr>
                        <a:t>1</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gridSpan="2">
                  <a:txBody>
                    <a:bodyPr/>
                    <a:lstStyle/>
                    <a:p>
                      <a:pPr algn="ctr" hangingPunct="0">
                        <a:lnSpc>
                          <a:spcPct val="115000"/>
                        </a:lnSpc>
                      </a:pPr>
                      <a:r>
                        <a:rPr lang="es-ES_tradnl" sz="1100" kern="1200" dirty="0">
                          <a:effectLst/>
                        </a:rPr>
                        <a:t>DIFUSIÓN DEL LLAMADO CON EMPRESAS Y ASOCIACIONES GREMIALES O SINDICATOS DE TRABAJADORES </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hMerge="1">
                  <a:txBody>
                    <a:bodyPr/>
                    <a:lstStyle/>
                    <a:p>
                      <a:endParaRPr lang="es-CL"/>
                    </a:p>
                  </a:txBody>
                  <a:tcPr/>
                </a:tc>
                <a:tc>
                  <a:txBody>
                    <a:bodyPr/>
                    <a:lstStyle/>
                    <a:p>
                      <a:pPr algn="ctr" hangingPunct="0">
                        <a:lnSpc>
                          <a:spcPct val="115000"/>
                        </a:lnSpc>
                      </a:pPr>
                      <a:r>
                        <a:rPr lang="es-ES_tradnl" sz="1100" kern="1200" dirty="0">
                          <a:effectLst/>
                        </a:rPr>
                        <a:t>20 DE JULIO AL 25 DE AGOSTO</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SERVIU - SEREMI</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281832191"/>
                  </a:ext>
                </a:extLst>
              </a:tr>
              <a:tr h="519551">
                <a:tc>
                  <a:txBody>
                    <a:bodyPr/>
                    <a:lstStyle/>
                    <a:p>
                      <a:pPr algn="ctr" hangingPunct="0">
                        <a:lnSpc>
                          <a:spcPct val="115000"/>
                        </a:lnSpc>
                      </a:pPr>
                      <a:r>
                        <a:rPr lang="es-ES_tradnl" sz="800" kern="1200">
                          <a:effectLst/>
                        </a:rPr>
                        <a:t>2</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l" hangingPunct="0">
                        <a:lnSpc>
                          <a:spcPct val="115000"/>
                        </a:lnSpc>
                      </a:pPr>
                      <a:r>
                        <a:rPr lang="es-ES_tradnl" sz="1100" kern="1200" dirty="0">
                          <a:effectLst/>
                        </a:rPr>
                        <a:t>MESAS TÉCNICAS DE PROYECTOS</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000" kern="1200" dirty="0">
                          <a:effectLst/>
                        </a:rPr>
                        <a:t>COORDINACIÓN CON SERVIU PARA CHEQUEO PRELIMINAR DE ANTECEDENTES DE LOS POSTULANTES </a:t>
                      </a:r>
                      <a:endParaRPr lang="es-CL" sz="10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lnSpc>
                          <a:spcPct val="115000"/>
                        </a:lnSpc>
                      </a:pPr>
                      <a:r>
                        <a:rPr lang="es-ES_tradnl" sz="1100" kern="1200" dirty="0">
                          <a:effectLst/>
                        </a:rPr>
                        <a:t>HASTA EL 29 DE NOVIEMBRE DE 2022</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a:effectLst/>
                        </a:rPr>
                        <a:t> SERVIU - SEREMI TRABAJADORES POSTULANTES Y SU EMPLEADOR </a:t>
                      </a:r>
                      <a:endParaRPr lang="es-CL" sz="110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1252111941"/>
                  </a:ext>
                </a:extLst>
              </a:tr>
              <a:tr h="291803">
                <a:tc>
                  <a:txBody>
                    <a:bodyPr/>
                    <a:lstStyle/>
                    <a:p>
                      <a:pPr algn="ctr" hangingPunct="0">
                        <a:lnSpc>
                          <a:spcPct val="115000"/>
                        </a:lnSpc>
                      </a:pPr>
                      <a:r>
                        <a:rPr lang="es-ES_tradnl" sz="800">
                          <a:effectLst/>
                        </a:rPr>
                        <a:t>3</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gridSpan="2">
                  <a:txBody>
                    <a:bodyPr/>
                    <a:lstStyle/>
                    <a:p>
                      <a:pPr algn="l" hangingPunct="0">
                        <a:lnSpc>
                          <a:spcPct val="115000"/>
                        </a:lnSpc>
                      </a:pPr>
                      <a:r>
                        <a:rPr lang="es-ES_tradnl" sz="1100" kern="1200" dirty="0">
                          <a:effectLst/>
                        </a:rPr>
                        <a:t>FECHA DE CIERRE PARA LA PRESENTACIÓN DE PROYECTOS Y NOMINA DE TRABAJADORES POSTULANTES</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hMerge="1">
                  <a:txBody>
                    <a:bodyPr/>
                    <a:lstStyle/>
                    <a:p>
                      <a:endParaRPr lang="es-CL"/>
                    </a:p>
                  </a:txBody>
                  <a:tcPr/>
                </a:tc>
                <a:tc>
                  <a:txBody>
                    <a:bodyPr/>
                    <a:lstStyle/>
                    <a:p>
                      <a:pPr algn="ctr" hangingPunct="0">
                        <a:lnSpc>
                          <a:spcPct val="115000"/>
                        </a:lnSpc>
                      </a:pPr>
                      <a:r>
                        <a:rPr lang="es-ES_tradnl" sz="1100" kern="1200">
                          <a:effectLst/>
                        </a:rPr>
                        <a:t>HASTA EL 30 DE NOVIEMBRE DE 2022</a:t>
                      </a:r>
                      <a:endParaRPr lang="es-CL" sz="11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a:effectLst/>
                        </a:rPr>
                        <a:t>TRABAJADORES POSTULANTES Y SU EMPLEADOR</a:t>
                      </a:r>
                      <a:endParaRPr lang="es-CL" sz="110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1726794649"/>
                  </a:ext>
                </a:extLst>
              </a:tr>
              <a:tr h="519551">
                <a:tc>
                  <a:txBody>
                    <a:bodyPr/>
                    <a:lstStyle/>
                    <a:p>
                      <a:pPr algn="ctr" hangingPunct="0">
                        <a:lnSpc>
                          <a:spcPct val="115000"/>
                        </a:lnSpc>
                      </a:pPr>
                      <a:r>
                        <a:rPr lang="es-ES_tradnl" sz="800">
                          <a:effectLst/>
                        </a:rPr>
                        <a:t>4</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hangingPunct="0">
                        <a:lnSpc>
                          <a:spcPct val="115000"/>
                        </a:lnSpc>
                      </a:pPr>
                      <a:r>
                        <a:rPr lang="es-ES_tradnl" sz="1100" kern="1200" dirty="0">
                          <a:effectLst/>
                        </a:rPr>
                        <a:t>HABILITACIÓN DE PROYECTOS EN RUKAN, REVISIÓN Y EVALUACIÓN DE PROYECTOS</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a:effectLst/>
                        </a:rPr>
                        <a:t>INGRESO DE FAMILIAS AL SISTEMA INFORMÁTICO RUKAN. Verificación de cumplimiento de requisitos.</a:t>
                      </a:r>
                      <a:endParaRPr lang="es-CL" sz="11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lnSpc>
                          <a:spcPct val="115000"/>
                        </a:lnSpc>
                      </a:pPr>
                      <a:r>
                        <a:rPr lang="es-ES_tradnl" sz="1100" kern="1200" dirty="0">
                          <a:effectLst/>
                        </a:rPr>
                        <a:t>HASTA EL 13 DE DICIEMBRE</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a:effectLst/>
                        </a:rPr>
                        <a:t>SERVIU</a:t>
                      </a:r>
                      <a:endParaRPr lang="es-CL" sz="110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4024484177"/>
                  </a:ext>
                </a:extLst>
              </a:tr>
              <a:tr h="441159">
                <a:tc>
                  <a:txBody>
                    <a:bodyPr/>
                    <a:lstStyle/>
                    <a:p>
                      <a:pPr algn="ctr" hangingPunct="0">
                        <a:lnSpc>
                          <a:spcPct val="115000"/>
                        </a:lnSpc>
                      </a:pPr>
                      <a:r>
                        <a:rPr lang="es-ES_tradnl" sz="800">
                          <a:effectLst/>
                        </a:rPr>
                        <a:t>5</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hangingPunct="0">
                        <a:lnSpc>
                          <a:spcPct val="115000"/>
                        </a:lnSpc>
                      </a:pPr>
                      <a:r>
                        <a:rPr lang="es-ES_tradnl" sz="1100" kern="1200" dirty="0">
                          <a:effectLst/>
                        </a:rPr>
                        <a:t>FORMULACIÓN DE OBSERVACIONES PROYECTO</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ENVÍO</a:t>
                      </a:r>
                      <a:r>
                        <a:rPr lang="es-ES_tradnl" sz="1100" kern="1200" baseline="0" dirty="0">
                          <a:effectLst/>
                        </a:rPr>
                        <a:t> A SII ANTECEDENTES FAMILIAS PARA VERIFICACIÓN</a:t>
                      </a:r>
                      <a:r>
                        <a:rPr lang="es-ES_tradnl" sz="1100" kern="1200" dirty="0">
                          <a:effectLst/>
                        </a:rPr>
                        <a:t> DE INGRESO MÁXIMO </a:t>
                      </a:r>
                      <a:endParaRPr lang="es-CL" sz="11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lnSpc>
                          <a:spcPct val="115000"/>
                        </a:lnSpc>
                      </a:pPr>
                      <a:r>
                        <a:rPr lang="es-ES_tradnl" sz="1100" kern="1200" dirty="0">
                          <a:effectLst/>
                        </a:rPr>
                        <a:t>13 Y 14 DE DICIEMBRE DE 2022</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SERVIU / MINVU</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1351538498"/>
                  </a:ext>
                </a:extLst>
              </a:tr>
              <a:tr h="519551">
                <a:tc>
                  <a:txBody>
                    <a:bodyPr/>
                    <a:lstStyle/>
                    <a:p>
                      <a:pPr algn="ctr" hangingPunct="0">
                        <a:lnSpc>
                          <a:spcPct val="115000"/>
                        </a:lnSpc>
                      </a:pPr>
                      <a:r>
                        <a:rPr lang="es-ES_tradnl" sz="800">
                          <a:effectLst/>
                        </a:rPr>
                        <a:t>6</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gridSpan="2">
                  <a:txBody>
                    <a:bodyPr/>
                    <a:lstStyle/>
                    <a:p>
                      <a:pPr algn="l" hangingPunct="0">
                        <a:lnSpc>
                          <a:spcPct val="115000"/>
                        </a:lnSpc>
                      </a:pPr>
                      <a:r>
                        <a:rPr lang="es-ES_tradnl" sz="1100" kern="1200" dirty="0">
                          <a:effectLst/>
                        </a:rPr>
                        <a:t>SUBSANACIÓN DE OBSERVACIONES DE PROYECTOS Y NOMINA DE POSTULANTES</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hMerge="1">
                  <a:txBody>
                    <a:bodyPr/>
                    <a:lstStyle/>
                    <a:p>
                      <a:endParaRPr lang="es-CL"/>
                    </a:p>
                  </a:txBody>
                  <a:tcPr/>
                </a:tc>
                <a:tc>
                  <a:txBody>
                    <a:bodyPr/>
                    <a:lstStyle/>
                    <a:p>
                      <a:pPr algn="ctr" hangingPunct="0">
                        <a:lnSpc>
                          <a:spcPct val="115000"/>
                        </a:lnSpc>
                      </a:pPr>
                      <a:r>
                        <a:rPr lang="es-ES_tradnl" sz="1100" kern="1200" dirty="0">
                          <a:effectLst/>
                        </a:rPr>
                        <a:t>HASTA el 27 DE DICIEMBRE  DE 2022</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TRABAJADORES POSTULANTES Y SU EMPLEADOR</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3883258457"/>
                  </a:ext>
                </a:extLst>
              </a:tr>
              <a:tr h="291803">
                <a:tc>
                  <a:txBody>
                    <a:bodyPr/>
                    <a:lstStyle/>
                    <a:p>
                      <a:pPr algn="ctr" hangingPunct="0">
                        <a:lnSpc>
                          <a:spcPct val="115000"/>
                        </a:lnSpc>
                      </a:pPr>
                      <a:r>
                        <a:rPr lang="es-ES_tradnl" sz="800">
                          <a:effectLst/>
                        </a:rPr>
                        <a:t>7</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hangingPunct="0">
                        <a:lnSpc>
                          <a:spcPct val="115000"/>
                        </a:lnSpc>
                      </a:pPr>
                      <a:r>
                        <a:rPr lang="es-ES_tradnl" sz="1100" kern="1200" dirty="0">
                          <a:effectLst/>
                        </a:rPr>
                        <a:t>REVISION SUBSANACIÓN DE OBSERVACIONES</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INGRESO REEMPLAZANTES</a:t>
                      </a:r>
                      <a:endParaRPr lang="es-CL" sz="11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lnSpc>
                          <a:spcPct val="115000"/>
                        </a:lnSpc>
                      </a:pPr>
                      <a:r>
                        <a:rPr lang="es-ES_tradnl" sz="1100" kern="1200">
                          <a:effectLst/>
                        </a:rPr>
                        <a:t>HASTA EL VIERNES 30 DE DICIEMBRE</a:t>
                      </a:r>
                      <a:endParaRPr lang="es-CL" sz="11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a:effectLst/>
                        </a:rPr>
                        <a:t>SERVIU – SEREMI</a:t>
                      </a:r>
                      <a:endParaRPr lang="es-CL" sz="110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824887712"/>
                  </a:ext>
                </a:extLst>
              </a:tr>
              <a:tr h="291803">
                <a:tc>
                  <a:txBody>
                    <a:bodyPr/>
                    <a:lstStyle/>
                    <a:p>
                      <a:pPr algn="ctr" hangingPunct="0">
                        <a:lnSpc>
                          <a:spcPct val="115000"/>
                        </a:lnSpc>
                      </a:pPr>
                      <a:r>
                        <a:rPr lang="es-ES_tradnl" sz="800">
                          <a:effectLst/>
                        </a:rPr>
                        <a:t>8</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hangingPunct="0">
                        <a:lnSpc>
                          <a:spcPct val="115000"/>
                        </a:lnSpc>
                      </a:pPr>
                      <a:r>
                        <a:rPr lang="es-ES_tradnl" sz="1100" kern="1200" dirty="0">
                          <a:effectLst/>
                        </a:rPr>
                        <a:t>APROBACIÓN TÉCNICA DE LOS PROYECTOS POR PARTE DE SERVIU</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a:effectLst/>
                        </a:rPr>
                        <a:t>_</a:t>
                      </a:r>
                      <a:endParaRPr lang="es-CL" sz="11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lnSpc>
                          <a:spcPct val="115000"/>
                        </a:lnSpc>
                      </a:pPr>
                      <a:r>
                        <a:rPr lang="es-ES_tradnl" sz="1100" kern="1200" dirty="0">
                          <a:effectLst/>
                        </a:rPr>
                        <a:t>HASTA</a:t>
                      </a:r>
                      <a:r>
                        <a:rPr lang="es-ES_tradnl" sz="1100" kern="1200" baseline="0" dirty="0">
                          <a:effectLst/>
                        </a:rPr>
                        <a:t> EL </a:t>
                      </a:r>
                      <a:r>
                        <a:rPr lang="es-ES_tradnl" sz="1100" kern="1200" dirty="0">
                          <a:effectLst/>
                        </a:rPr>
                        <a:t>6 DE ENERO DE 2023</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SERVIU </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2476190747"/>
                  </a:ext>
                </a:extLst>
              </a:tr>
              <a:tr h="291803">
                <a:tc>
                  <a:txBody>
                    <a:bodyPr/>
                    <a:lstStyle/>
                    <a:p>
                      <a:pPr algn="ctr" hangingPunct="0">
                        <a:lnSpc>
                          <a:spcPct val="115000"/>
                        </a:lnSpc>
                      </a:pPr>
                      <a:r>
                        <a:rPr lang="es-ES_tradnl" sz="800" dirty="0">
                          <a:effectLst/>
                        </a:rPr>
                        <a:t>10</a:t>
                      </a:r>
                      <a:endParaRPr lang="es-CL" sz="1000" dirty="0">
                        <a:effectLst/>
                        <a:latin typeface="Times New Roman" panose="02020603050405020304" pitchFamily="18" charset="0"/>
                        <a:ea typeface="Times New Roman" panose="02020603050405020304" pitchFamily="18" charset="0"/>
                      </a:endParaRPr>
                    </a:p>
                  </a:txBody>
                  <a:tcPr marL="24130" marR="24130" marT="24130" marB="24130" anchor="ctr"/>
                </a:tc>
                <a:tc gridSpan="2">
                  <a:txBody>
                    <a:bodyPr/>
                    <a:lstStyle/>
                    <a:p>
                      <a:pPr algn="l" hangingPunct="0">
                        <a:lnSpc>
                          <a:spcPct val="115000"/>
                        </a:lnSpc>
                      </a:pPr>
                      <a:r>
                        <a:rPr lang="es-ES_tradnl" sz="1100" b="1" kern="1200" dirty="0">
                          <a:effectLst/>
                        </a:rPr>
                        <a:t>SELECCIÓN GRUPOS DE TRABAJADORES Y PROYECTOS</a:t>
                      </a:r>
                      <a:endParaRPr lang="es-CL" sz="1100" b="1" dirty="0">
                        <a:effectLst/>
                        <a:latin typeface="Times New Roman" panose="02020603050405020304" pitchFamily="18" charset="0"/>
                        <a:ea typeface="Times New Roman" panose="02020603050405020304" pitchFamily="18" charset="0"/>
                      </a:endParaRPr>
                    </a:p>
                  </a:txBody>
                  <a:tcPr marL="24130" marR="24130" marT="24130" marB="24130" anchor="ctr"/>
                </a:tc>
                <a:tc hMerge="1">
                  <a:txBody>
                    <a:bodyPr/>
                    <a:lstStyle/>
                    <a:p>
                      <a:endParaRPr lang="es-CL"/>
                    </a:p>
                  </a:txBody>
                  <a:tcPr/>
                </a:tc>
                <a:tc>
                  <a:txBody>
                    <a:bodyPr/>
                    <a:lstStyle/>
                    <a:p>
                      <a:pPr algn="ctr" hangingPunct="0">
                        <a:lnSpc>
                          <a:spcPct val="115000"/>
                        </a:lnSpc>
                      </a:pPr>
                      <a:r>
                        <a:rPr lang="es-ES_tradnl" sz="1100" b="1" dirty="0">
                          <a:effectLst/>
                        </a:rPr>
                        <a:t>HASTA EL 20 DE ENERO DE 2023</a:t>
                      </a:r>
                      <a:endParaRPr lang="es-CL" sz="1100" b="1"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b="1" dirty="0">
                          <a:effectLst/>
                        </a:rPr>
                        <a:t>MINVU</a:t>
                      </a:r>
                      <a:endParaRPr lang="es-CL" sz="1100" b="1" dirty="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3139503851"/>
                  </a:ext>
                </a:extLst>
              </a:tr>
              <a:tr h="519551">
                <a:tc>
                  <a:txBody>
                    <a:bodyPr/>
                    <a:lstStyle/>
                    <a:p>
                      <a:pPr algn="ctr" hangingPunct="0">
                        <a:lnSpc>
                          <a:spcPct val="115000"/>
                        </a:lnSpc>
                      </a:pPr>
                      <a:r>
                        <a:rPr lang="es-ES_tradnl" sz="800">
                          <a:effectLst/>
                        </a:rPr>
                        <a:t>11</a:t>
                      </a:r>
                      <a:endParaRPr lang="es-CL" sz="1000">
                        <a:effectLst/>
                        <a:latin typeface="Times New Roman" panose="02020603050405020304" pitchFamily="18" charset="0"/>
                        <a:ea typeface="Times New Roman" panose="02020603050405020304" pitchFamily="18" charset="0"/>
                      </a:endParaRPr>
                    </a:p>
                  </a:txBody>
                  <a:tcPr marL="24130" marR="24130" marT="24130" marB="24130" anchor="ctr"/>
                </a:tc>
                <a:tc gridSpan="2">
                  <a:txBody>
                    <a:bodyPr/>
                    <a:lstStyle/>
                    <a:p>
                      <a:pPr algn="l" hangingPunct="0">
                        <a:lnSpc>
                          <a:spcPct val="115000"/>
                        </a:lnSpc>
                      </a:pPr>
                      <a:r>
                        <a:rPr lang="es-ES_tradnl" sz="1100" kern="1200" dirty="0">
                          <a:effectLst/>
                        </a:rPr>
                        <a:t>INICIO DE OBRAS </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hMerge="1">
                  <a:txBody>
                    <a:bodyPr/>
                    <a:lstStyle/>
                    <a:p>
                      <a:endParaRPr lang="es-CL"/>
                    </a:p>
                  </a:txBody>
                  <a:tcPr/>
                </a:tc>
                <a:tc>
                  <a:txBody>
                    <a:bodyPr/>
                    <a:lstStyle/>
                    <a:p>
                      <a:pPr algn="ctr" hangingPunct="0">
                        <a:lnSpc>
                          <a:spcPct val="115000"/>
                        </a:lnSpc>
                      </a:pPr>
                      <a:r>
                        <a:rPr lang="es-ES_tradnl" sz="1100" kern="1200" dirty="0">
                          <a:effectLst/>
                        </a:rPr>
                        <a:t>HASTA JULIO DE 2023 </a:t>
                      </a:r>
                      <a:endParaRPr lang="es-CL" sz="1100" dirty="0">
                        <a:effectLst/>
                      </a:endParaRPr>
                    </a:p>
                    <a:p>
                      <a:pPr algn="ctr" hangingPunct="0">
                        <a:lnSpc>
                          <a:spcPct val="115000"/>
                        </a:lnSpc>
                      </a:pPr>
                      <a:r>
                        <a:rPr lang="es-ES_tradnl" sz="1100" dirty="0">
                          <a:effectLst/>
                        </a:rPr>
                        <a:t> </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tc>
                  <a:txBody>
                    <a:bodyPr/>
                    <a:lstStyle/>
                    <a:p>
                      <a:pPr algn="ctr" hangingPunct="0">
                        <a:lnSpc>
                          <a:spcPct val="115000"/>
                        </a:lnSpc>
                      </a:pPr>
                      <a:r>
                        <a:rPr lang="es-ES_tradnl" sz="1100" kern="1200" dirty="0">
                          <a:effectLst/>
                        </a:rPr>
                        <a:t>TRABAJADORES POSTULANTES Y SU EMPLEADOR - CONSTRUCTORAS</a:t>
                      </a:r>
                      <a:endParaRPr lang="es-CL" sz="1100" dirty="0">
                        <a:effectLst/>
                        <a:latin typeface="Times New Roman" panose="02020603050405020304" pitchFamily="18" charset="0"/>
                        <a:ea typeface="Times New Roman" panose="02020603050405020304" pitchFamily="18" charset="0"/>
                      </a:endParaRPr>
                    </a:p>
                  </a:txBody>
                  <a:tcPr marL="24130" marR="24130" marT="24130" marB="24130" anchor="ctr"/>
                </a:tc>
                <a:extLst>
                  <a:ext uri="{0D108BD9-81ED-4DB2-BD59-A6C34878D82A}">
                    <a16:rowId xmlns:a16="http://schemas.microsoft.com/office/drawing/2014/main" val="3315225637"/>
                  </a:ext>
                </a:extLst>
              </a:tr>
            </a:tbl>
          </a:graphicData>
        </a:graphic>
      </p:graphicFrame>
      <p:sp>
        <p:nvSpPr>
          <p:cNvPr id="9" name="CuadroTexto 8">
            <a:extLst>
              <a:ext uri="{FF2B5EF4-FFF2-40B4-BE49-F238E27FC236}">
                <a16:creationId xmlns:a16="http://schemas.microsoft.com/office/drawing/2014/main" id="{740571E2-36F5-4D96-9D99-3D6709863AD8}"/>
              </a:ext>
            </a:extLst>
          </p:cNvPr>
          <p:cNvSpPr txBox="1"/>
          <p:nvPr/>
        </p:nvSpPr>
        <p:spPr>
          <a:xfrm>
            <a:off x="250555" y="585783"/>
            <a:ext cx="10258697" cy="355482"/>
          </a:xfrm>
          <a:prstGeom prst="rect">
            <a:avLst/>
          </a:prstGeom>
          <a:noFill/>
        </p:spPr>
        <p:txBody>
          <a:bodyPr wrap="square">
            <a:spAutoFit/>
          </a:bodyPr>
          <a:lstStyle/>
          <a:p>
            <a:pPr hangingPunct="0">
              <a:lnSpc>
                <a:spcPct val="115000"/>
              </a:lnSpc>
              <a:spcAft>
                <a:spcPts val="1000"/>
              </a:spcAft>
            </a:pPr>
            <a:r>
              <a:rPr lang="es-ES_tradnl" sz="1600" b="1" dirty="0">
                <a:effectLst/>
                <a:latin typeface="Avenir Next LT Pro" panose="020B0504020202020204" pitchFamily="34" charset="0"/>
                <a:ea typeface="Calibri" panose="020F0502020204030204" pitchFamily="34" charset="0"/>
              </a:rPr>
              <a:t>Cronograma Llamado 2022 </a:t>
            </a:r>
            <a:endParaRPr lang="es-CL" sz="1600" dirty="0">
              <a:effectLst/>
              <a:latin typeface="Avenir Next LT Pro" panose="020B0504020202020204" pitchFamily="34" charset="0"/>
              <a:ea typeface="Times New Roman" panose="02020603050405020304" pitchFamily="18" charset="0"/>
            </a:endParaRPr>
          </a:p>
        </p:txBody>
      </p:sp>
    </p:spTree>
    <p:extLst>
      <p:ext uri="{BB962C8B-B14F-4D97-AF65-F5344CB8AC3E}">
        <p14:creationId xmlns:p14="http://schemas.microsoft.com/office/powerpoint/2010/main" val="116401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F74610F-6920-7847-B21B-D23914BD443E}"/>
              </a:ext>
            </a:extLst>
          </p:cNvPr>
          <p:cNvSpPr>
            <a:spLocks noGrp="1"/>
          </p:cNvSpPr>
          <p:nvPr>
            <p:ph type="body" sz="quarter" idx="10"/>
          </p:nvPr>
        </p:nvSpPr>
        <p:spPr>
          <a:xfrm>
            <a:off x="1631156" y="3234910"/>
            <a:ext cx="8929688" cy="858308"/>
          </a:xfrm>
        </p:spPr>
        <p:txBody>
          <a:bodyPr/>
          <a:lstStyle/>
          <a:p>
            <a:r>
              <a:rPr lang="es-CL" sz="4400" dirty="0"/>
              <a:t>Gracias</a:t>
            </a:r>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93268" y="1332089"/>
            <a:ext cx="1805464" cy="1640542"/>
          </a:xfrm>
          <a:prstGeom prst="rect">
            <a:avLst/>
          </a:prstGeom>
        </p:spPr>
      </p:pic>
    </p:spTree>
    <p:extLst>
      <p:ext uri="{BB962C8B-B14F-4D97-AF65-F5344CB8AC3E}">
        <p14:creationId xmlns:p14="http://schemas.microsoft.com/office/powerpoint/2010/main" val="199021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42104" y="212114"/>
            <a:ext cx="8999248" cy="369332"/>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latin typeface="Avenir Next LT Pro" panose="020B0504020202020204" pitchFamily="34" charset="0"/>
                <a:cs typeface="Calibri" panose="020F0502020204030204" pitchFamily="34" charset="0"/>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561772"/>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B7E4E087-CF31-41A9-97CB-645438C5B05C}"/>
              </a:ext>
            </a:extLst>
          </p:cNvPr>
          <p:cNvSpPr txBox="1"/>
          <p:nvPr/>
        </p:nvSpPr>
        <p:spPr>
          <a:xfrm>
            <a:off x="119926" y="850614"/>
            <a:ext cx="11070988" cy="4947508"/>
          </a:xfrm>
          <a:prstGeom prst="rect">
            <a:avLst/>
          </a:prstGeom>
          <a:noFill/>
        </p:spPr>
        <p:txBody>
          <a:bodyPr wrap="square">
            <a:spAutoFit/>
          </a:bodyPr>
          <a:lstStyle/>
          <a:p>
            <a:pPr marL="171450" indent="-171450" algn="just" hangingPunct="0">
              <a:spcAft>
                <a:spcPts val="600"/>
              </a:spcAft>
              <a:buFont typeface="Arial" panose="020B0604020202020204" pitchFamily="34" charset="0"/>
              <a:buChar char="•"/>
            </a:pPr>
            <a:r>
              <a:rPr lang="es-CL" sz="1400" b="1" dirty="0">
                <a:effectLst/>
                <a:latin typeface="Avenir Next LT Pro" panose="020B0504020202020204" pitchFamily="34" charset="0"/>
                <a:ea typeface="Calibri" panose="020F0502020204030204" pitchFamily="34" charset="0"/>
              </a:rPr>
              <a:t>Es impulsado por el MINVU en el contexto de Plan de Emergencia Habitacional</a:t>
            </a:r>
          </a:p>
          <a:p>
            <a:pPr marL="628650" lvl="1"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Nueva línea programática que diversifica opciones para acceder a una vivienda, abordando </a:t>
            </a:r>
            <a:r>
              <a:rPr lang="es-CL" sz="1100" dirty="0">
                <a:effectLst/>
                <a:latin typeface="Avenir Next LT Pro" panose="020B0504020202020204" pitchFamily="34" charset="0"/>
                <a:ea typeface="Calibri" panose="020F0502020204030204" pitchFamily="34" charset="0"/>
              </a:rPr>
              <a:t>el sentido de urgencia habitacional.</a:t>
            </a:r>
            <a:endParaRPr lang="es-CL" sz="1100" dirty="0">
              <a:latin typeface="Avenir Next LT Pro" panose="020B0504020202020204" pitchFamily="34" charset="0"/>
              <a:ea typeface="Calibri" panose="020F0502020204030204" pitchFamily="34" charset="0"/>
            </a:endParaRPr>
          </a:p>
          <a:p>
            <a:pPr marL="628650" lvl="1" indent="-171450" algn="just" hangingPunct="0">
              <a:spcAft>
                <a:spcPts val="300"/>
              </a:spcAft>
              <a:buFont typeface="Arial" panose="020B0604020202020204" pitchFamily="34" charset="0"/>
              <a:buChar char="•"/>
            </a:pPr>
            <a:r>
              <a:rPr lang="es-CL" sz="1100" dirty="0">
                <a:effectLst/>
                <a:latin typeface="Avenir Next LT Pro" panose="020B0504020202020204" pitchFamily="34" charset="0"/>
                <a:ea typeface="Calibri" panose="020F0502020204030204" pitchFamily="34" charset="0"/>
              </a:rPr>
              <a:t>Promueve el acceso colectivo a la vivienda: </a:t>
            </a:r>
            <a:r>
              <a:rPr lang="es-CL" sz="1100" dirty="0">
                <a:latin typeface="Avenir Next LT Pro" panose="020B0504020202020204" pitchFamily="34" charset="0"/>
                <a:ea typeface="Calibri" panose="020F0502020204030204" pitchFamily="34" charset="0"/>
              </a:rPr>
              <a:t>planes de vivienda entre organizaciones de trabajadores  y sus empresas.</a:t>
            </a:r>
          </a:p>
          <a:p>
            <a:pPr marL="628650" lvl="1"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Requiere de una amplia difusión, participación y colaboración.</a:t>
            </a:r>
          </a:p>
          <a:p>
            <a:pPr marL="628650" lvl="1"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Se proyecta consolidar esta línea y desarrollar en el marco del PEH 16.000 viviendas.</a:t>
            </a:r>
          </a:p>
          <a:p>
            <a:pPr marL="628650" lvl="1" indent="-171450" algn="just" hangingPunct="0">
              <a:spcAft>
                <a:spcPts val="300"/>
              </a:spcAft>
              <a:buFont typeface="Arial" panose="020B0604020202020204" pitchFamily="34" charset="0"/>
              <a:buChar char="•"/>
            </a:pPr>
            <a:endParaRPr lang="es-CL" sz="1100" dirty="0">
              <a:latin typeface="Avenir Next LT Pro" panose="020B0504020202020204" pitchFamily="34" charset="0"/>
              <a:ea typeface="Calibri" panose="020F0502020204030204" pitchFamily="34" charset="0"/>
            </a:endParaRPr>
          </a:p>
          <a:p>
            <a:pPr marL="171450" indent="-171450" algn="just" hangingPunct="0">
              <a:spcAft>
                <a:spcPts val="300"/>
              </a:spcAft>
              <a:buFont typeface="Arial" panose="020B0604020202020204" pitchFamily="34" charset="0"/>
              <a:buChar char="•"/>
            </a:pPr>
            <a:r>
              <a:rPr lang="es-CL" sz="1400" b="1" dirty="0">
                <a:effectLst/>
                <a:latin typeface="Avenir Next LT Pro" panose="020B0504020202020204" pitchFamily="34" charset="0"/>
                <a:ea typeface="Calibri" panose="020F0502020204030204" pitchFamily="34" charset="0"/>
              </a:rPr>
              <a:t>¿Quiénes participan?</a:t>
            </a:r>
            <a:endParaRPr lang="es-ES" sz="1400" b="1" dirty="0">
              <a:effectLst/>
              <a:latin typeface="Avenir Next LT Pro" panose="020B0504020202020204" pitchFamily="34" charset="0"/>
              <a:ea typeface="Calibri" panose="020F0502020204030204" pitchFamily="34" charset="0"/>
            </a:endParaRPr>
          </a:p>
          <a:p>
            <a:pPr marL="628650" lvl="1" indent="-171450" algn="just" hangingPunct="0">
              <a:spcAft>
                <a:spcPts val="300"/>
              </a:spcAft>
              <a:buFont typeface="Arial" panose="020B0604020202020204" pitchFamily="34" charset="0"/>
              <a:buChar char="•"/>
            </a:pPr>
            <a:r>
              <a:rPr lang="es-ES" sz="1100" b="1" dirty="0">
                <a:latin typeface="Avenir Next LT Pro" panose="020B0504020202020204" pitchFamily="34" charset="0"/>
                <a:ea typeface="Calibri" panose="020F0502020204030204" pitchFamily="34" charset="0"/>
              </a:rPr>
              <a:t>Los Trabajadores</a:t>
            </a:r>
            <a:r>
              <a:rPr lang="es-ES" sz="1100" b="1" dirty="0">
                <a:effectLst/>
                <a:latin typeface="Avenir Next LT Pro" panose="020B0504020202020204" pitchFamily="34" charset="0"/>
                <a:ea typeface="Calibri" panose="020F0502020204030204" pitchFamily="34" charset="0"/>
              </a:rPr>
              <a:t>/as organizados</a:t>
            </a:r>
            <a:r>
              <a:rPr lang="es-ES" sz="1100" b="1" dirty="0">
                <a:latin typeface="Avenir Next LT Pro" panose="020B0504020202020204" pitchFamily="34" charset="0"/>
                <a:ea typeface="Calibri" panose="020F0502020204030204" pitchFamily="34" charset="0"/>
              </a:rPr>
              <a:t>: </a:t>
            </a:r>
            <a:r>
              <a:rPr lang="es-ES" sz="1100" dirty="0">
                <a:effectLst/>
                <a:latin typeface="Avenir Next LT Pro" panose="020B0504020202020204" pitchFamily="34" charset="0"/>
                <a:ea typeface="Calibri" panose="020F0502020204030204" pitchFamily="34" charset="0"/>
              </a:rPr>
              <a:t>agrupados colectivamente en sindicato o asociación gremial (trabajadores públicos,  empresas privadas, municipales, etc.)</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Deben </a:t>
            </a:r>
            <a:r>
              <a:rPr lang="es-CL" sz="1100" dirty="0">
                <a:effectLst/>
                <a:latin typeface="Avenir Next LT Pro" panose="020B0504020202020204" pitchFamily="34" charset="0"/>
                <a:ea typeface="Calibri" panose="020F0502020204030204" pitchFamily="34" charset="0"/>
              </a:rPr>
              <a:t>tener capacidad de ahorro y posibilidad de complementar el valor de la vivienda a través de un crédito hipotecario acorde a sus ingresos.</a:t>
            </a:r>
            <a:endParaRPr lang="es-ES" sz="1100" dirty="0">
              <a:effectLst/>
              <a:latin typeface="Avenir Next LT Pro" panose="020B0504020202020204" pitchFamily="34" charset="0"/>
              <a:ea typeface="Calibri" panose="020F0502020204030204" pitchFamily="34" charset="0"/>
            </a:endParaRPr>
          </a:p>
          <a:p>
            <a:pPr marL="628650" lvl="1" indent="-171450" algn="just" hangingPunct="0">
              <a:spcAft>
                <a:spcPts val="300"/>
              </a:spcAft>
              <a:buFont typeface="Arial" panose="020B0604020202020204" pitchFamily="34" charset="0"/>
              <a:buChar char="•"/>
            </a:pPr>
            <a:r>
              <a:rPr lang="es-CL" sz="1100" b="1" dirty="0">
                <a:latin typeface="Avenir Next LT Pro" panose="020B0504020202020204" pitchFamily="34" charset="0"/>
                <a:ea typeface="Calibri" panose="020F0502020204030204" pitchFamily="34" charset="0"/>
                <a:cs typeface="Calibri" panose="020F0502020204030204" pitchFamily="34" charset="0"/>
              </a:rPr>
              <a:t>Los E</a:t>
            </a:r>
            <a:r>
              <a:rPr kumimoji="0" lang="es-CL" sz="1100" b="1" i="0" u="none" strike="noStrike" kern="1200" cap="none" spc="0" normalizeH="0" baseline="0" noProof="0" dirty="0" err="1">
                <a:ln>
                  <a:noFill/>
                </a:ln>
                <a:effectLst/>
                <a:uLnTx/>
                <a:uFillTx/>
                <a:latin typeface="Avenir Next LT Pro" panose="020B0504020202020204" pitchFamily="34" charset="0"/>
                <a:ea typeface="Calibri" panose="020F0502020204030204" pitchFamily="34" charset="0"/>
                <a:cs typeface="Calibri" panose="020F0502020204030204" pitchFamily="34" charset="0"/>
              </a:rPr>
              <a:t>mpleadores</a:t>
            </a:r>
            <a:r>
              <a:rPr kumimoji="0" lang="es-CL" sz="1100" b="1"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rPr>
              <a:t>: </a:t>
            </a:r>
            <a:r>
              <a:rPr kumimoji="0" lang="es-CL" sz="110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rPr>
              <a:t>empresas privadas o públicas u organismos públicos, que deseen llevar adelante planes habitacionales para sus trabajadores, para acceder a vivienda en propiedad;</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Los empleadores deberán aportar apoyo técnico y el terreno en que se desarrollará el proyecto.</a:t>
            </a:r>
          </a:p>
          <a:p>
            <a:pPr marL="628650" lvl="1" indent="-171450" algn="just" hangingPunct="0">
              <a:spcAft>
                <a:spcPts val="300"/>
              </a:spcAft>
              <a:buFont typeface="Arial" panose="020B0604020202020204" pitchFamily="34" charset="0"/>
              <a:buChar char="•"/>
            </a:pPr>
            <a:r>
              <a:rPr kumimoji="0" lang="es-CL" sz="1100" b="1"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rPr>
              <a:t>El Estado: </a:t>
            </a:r>
            <a:r>
              <a:rPr kumimoji="0" lang="es-CL" sz="110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rPr>
              <a:t>a través del MINVU, los SERVIU y las SEREMIS,</a:t>
            </a:r>
            <a:r>
              <a:rPr kumimoji="0" lang="es-CL" sz="1100" b="1"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rPr>
              <a:t> otorgan </a:t>
            </a:r>
            <a:r>
              <a:rPr kumimoji="0" lang="es-CL" sz="110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rPr>
              <a:t>apoyo </a:t>
            </a:r>
            <a:r>
              <a:rPr lang="es-CL" sz="1100" dirty="0">
                <a:effectLst/>
                <a:latin typeface="Avenir Next LT Pro" panose="020B0504020202020204" pitchFamily="34" charset="0"/>
                <a:ea typeface="Calibri" panose="020F0502020204030204" pitchFamily="34" charset="0"/>
              </a:rPr>
              <a:t>mediante los llamados, la difusión y orientación, el subsidio habitacional y beneficios adicionales como el subsidio al pago oportuno del dividendo y un subsidio para financiar un seguro de desempleo.</a:t>
            </a:r>
          </a:p>
          <a:p>
            <a:pPr marL="628650" lvl="1" indent="-171450" algn="just" hangingPunct="0">
              <a:spcAft>
                <a:spcPts val="300"/>
              </a:spcAft>
              <a:buFont typeface="Arial" panose="020B0604020202020204" pitchFamily="34" charset="0"/>
              <a:buChar char="•"/>
            </a:pPr>
            <a:endParaRPr lang="es-CL" sz="1100" dirty="0">
              <a:effectLst/>
              <a:latin typeface="Avenir Next LT Pro" panose="020B0504020202020204" pitchFamily="34" charset="0"/>
              <a:ea typeface="Calibri" panose="020F0502020204030204" pitchFamily="34" charset="0"/>
            </a:endParaRPr>
          </a:p>
          <a:p>
            <a:pPr marL="171450" indent="-171450" algn="just" hangingPunct="0">
              <a:spcAft>
                <a:spcPts val="1200"/>
              </a:spcAft>
              <a:buFont typeface="Arial" panose="020B0604020202020204" pitchFamily="34" charset="0"/>
              <a:buChar char="•"/>
            </a:pPr>
            <a:r>
              <a:rPr lang="es-CL" sz="1400" b="1" dirty="0">
                <a:effectLst/>
                <a:latin typeface="Avenir Next LT Pro" panose="020B0504020202020204" pitchFamily="34" charset="0"/>
                <a:ea typeface="Calibri" panose="020F0502020204030204" pitchFamily="34" charset="0"/>
              </a:rPr>
              <a:t>¿Cómo se implementará?</a:t>
            </a:r>
            <a:endParaRPr lang="es-ES" sz="1400" b="1" dirty="0">
              <a:effectLst/>
              <a:latin typeface="Avenir Next LT Pro" panose="020B0504020202020204" pitchFamily="34" charset="0"/>
              <a:ea typeface="Calibri" panose="020F0502020204030204" pitchFamily="34" charset="0"/>
            </a:endParaRPr>
          </a:p>
          <a:p>
            <a:pPr marL="628650" lvl="1" indent="-171450" algn="just" hangingPunct="0">
              <a:spcAft>
                <a:spcPts val="12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La</a:t>
            </a:r>
            <a:r>
              <a:rPr lang="es-ES" sz="1100" dirty="0">
                <a:effectLst/>
                <a:latin typeface="Avenir Next LT Pro" panose="020B0504020202020204" pitchFamily="34" charset="0"/>
                <a:ea typeface="Calibri" panose="020F0502020204030204" pitchFamily="34" charset="0"/>
              </a:rPr>
              <a:t> </a:t>
            </a:r>
            <a:r>
              <a:rPr lang="es-CL" sz="1200" b="1" dirty="0">
                <a:effectLst/>
                <a:latin typeface="Avenir Next LT Pro" panose="020B0504020202020204" pitchFamily="34" charset="0"/>
                <a:ea typeface="Calibri" panose="020F0502020204030204" pitchFamily="34" charset="0"/>
              </a:rPr>
              <a:t>implementación del programa piloto</a:t>
            </a:r>
            <a:r>
              <a:rPr lang="es-CL" sz="1200" dirty="0">
                <a:effectLst/>
                <a:latin typeface="Avenir Next LT Pro" panose="020B0504020202020204" pitchFamily="34" charset="0"/>
                <a:ea typeface="Calibri" panose="020F0502020204030204" pitchFamily="34" charset="0"/>
              </a:rPr>
              <a:t> se realizará a través de un Llamado especial de la modalidad colectiva del Programa habitacional destinado a los Sectores Medios, D.S. N°1 para el desarrollo de proyectos de integración social, calificados por el SERVIU:</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Resolución Ex. N°867 13-07-2022</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Publicación Llamado en Diario Oficial 18-07-2022</a:t>
            </a:r>
          </a:p>
          <a:p>
            <a:pPr marL="1085850" lvl="2" indent="-171450" algn="just" hangingPunct="0">
              <a:spcAft>
                <a:spcPts val="300"/>
              </a:spcAft>
              <a:buFont typeface="Arial" panose="020B0604020202020204" pitchFamily="34" charset="0"/>
              <a:buChar char="•"/>
            </a:pPr>
            <a:r>
              <a:rPr lang="es-CL" sz="1100" dirty="0">
                <a:effectLst/>
                <a:latin typeface="Avenir Next LT Pro" panose="020B0504020202020204" pitchFamily="34" charset="0"/>
                <a:ea typeface="Calibri" panose="020F0502020204030204" pitchFamily="34" charset="0"/>
              </a:rPr>
              <a:t>Cierre: 30 de Noviembre 2022</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rPr>
              <a:t>Recursos del programa piloto 2022: 630.000 UF a distribuir según la presentación de grupos; 600 viviendas. </a:t>
            </a:r>
          </a:p>
        </p:txBody>
      </p:sp>
    </p:spTree>
    <p:extLst>
      <p:ext uri="{BB962C8B-B14F-4D97-AF65-F5344CB8AC3E}">
        <p14:creationId xmlns:p14="http://schemas.microsoft.com/office/powerpoint/2010/main" val="348965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42104" y="212114"/>
            <a:ext cx="8999248" cy="369332"/>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latin typeface="Avenir Next LT Pro" panose="020B0504020202020204" pitchFamily="34" charset="0"/>
                <a:cs typeface="Calibri" panose="020F0502020204030204" pitchFamily="34" charset="0"/>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561772"/>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B7E4E087-CF31-41A9-97CB-645438C5B05C}"/>
              </a:ext>
            </a:extLst>
          </p:cNvPr>
          <p:cNvSpPr txBox="1"/>
          <p:nvPr/>
        </p:nvSpPr>
        <p:spPr>
          <a:xfrm>
            <a:off x="119925" y="704678"/>
            <a:ext cx="11146489" cy="5917004"/>
          </a:xfrm>
          <a:prstGeom prst="rect">
            <a:avLst/>
          </a:prstGeom>
          <a:noFill/>
        </p:spPr>
        <p:txBody>
          <a:bodyPr wrap="square">
            <a:spAutoFit/>
          </a:bodyPr>
          <a:lstStyle/>
          <a:p>
            <a:pPr marL="171450" indent="-171450" algn="just" hangingPunct="0">
              <a:spcAft>
                <a:spcPts val="600"/>
              </a:spcAft>
              <a:buFont typeface="Arial" panose="020B0604020202020204" pitchFamily="34" charset="0"/>
              <a:buChar char="•"/>
            </a:pPr>
            <a:r>
              <a:rPr lang="es-CL" sz="1600" b="1" dirty="0">
                <a:latin typeface="Avenir Next LT Pro" panose="020B0504020202020204" pitchFamily="34" charset="0"/>
                <a:ea typeface="Calibri" panose="020F0502020204030204" pitchFamily="34" charset="0"/>
                <a:cs typeface="Calibri" panose="020F0502020204030204" pitchFamily="34" charset="0"/>
              </a:rPr>
              <a:t>¿Cuáles son los requisitos de postulación?</a:t>
            </a:r>
          </a:p>
          <a:p>
            <a:pPr marL="628650" lvl="1" indent="-171450" algn="just" hangingPunct="0">
              <a:spcAft>
                <a:spcPts val="300"/>
              </a:spcAft>
              <a:buFont typeface="Arial" panose="020B0604020202020204" pitchFamily="34" charset="0"/>
              <a:buChar char="•"/>
            </a:pPr>
            <a:r>
              <a:rPr lang="es-CL" sz="1200" dirty="0">
                <a:latin typeface="Avenir Next LT Pro" panose="020B0504020202020204" pitchFamily="34" charset="0"/>
                <a:ea typeface="Calibri" panose="020F0502020204030204" pitchFamily="34" charset="0"/>
                <a:cs typeface="Calibri" panose="020F0502020204030204" pitchFamily="34" charset="0"/>
              </a:rPr>
              <a:t>Aporte del terreno por parte de la empresa o la respectiva promesa de compraventa.</a:t>
            </a:r>
          </a:p>
          <a:p>
            <a:pPr marL="1085850" lvl="2" indent="-171450" algn="just" hangingPunct="0">
              <a:spcAft>
                <a:spcPts val="300"/>
              </a:spcAft>
              <a:buFont typeface="Arial" panose="020B0604020202020204" pitchFamily="34" charset="0"/>
              <a:buChar char="•"/>
            </a:pPr>
            <a:r>
              <a:rPr lang="es-CL" sz="1200" dirty="0">
                <a:latin typeface="Avenir Next LT Pro" panose="020B0504020202020204" pitchFamily="34" charset="0"/>
                <a:ea typeface="Calibri" panose="020F0502020204030204" pitchFamily="34" charset="0"/>
                <a:cs typeface="Calibri" panose="020F0502020204030204" pitchFamily="34" charset="0"/>
              </a:rPr>
              <a:t>Deberá presentar certificado de dominio vigente sobre el terreno</a:t>
            </a:r>
          </a:p>
          <a:p>
            <a:pPr marL="1085850" lvl="2" indent="-171450" algn="just" hangingPunct="0">
              <a:spcAft>
                <a:spcPts val="300"/>
              </a:spcAft>
              <a:buFont typeface="Arial" panose="020B0604020202020204" pitchFamily="34" charset="0"/>
              <a:buChar char="•"/>
            </a:pPr>
            <a:r>
              <a:rPr lang="es-CL" sz="1200" dirty="0">
                <a:latin typeface="Avenir Next LT Pro" panose="020B0504020202020204" pitchFamily="34" charset="0"/>
                <a:ea typeface="Calibri" panose="020F0502020204030204" pitchFamily="34" charset="0"/>
                <a:cs typeface="Calibri" panose="020F0502020204030204" pitchFamily="34" charset="0"/>
              </a:rPr>
              <a:t>Alternativamente, promesa de compraventa suscrita ante notario, con copia de la inscripción de dominio vigente a nombre del promitente vendedor: </a:t>
            </a:r>
          </a:p>
          <a:p>
            <a:pPr marL="1543050" lvl="3"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Escritura de compraventa deberá ser ingresada al Conservador de Bienes Raíces (CBR) en un plazo máximo de 90 días contados desde la publicación de la selección del llamado en el Diario Oficial. </a:t>
            </a:r>
          </a:p>
          <a:p>
            <a:pPr marL="1543050" lvl="3" indent="-171450" algn="just" hangingPunct="0">
              <a:spcAft>
                <a:spcPts val="300"/>
              </a:spcAft>
              <a:buFont typeface="Arial" panose="020B0604020202020204" pitchFamily="34" charset="0"/>
              <a:buChar char="•"/>
            </a:pPr>
            <a:endParaRPr lang="es-CL" sz="1050" dirty="0">
              <a:latin typeface="Avenir Next LT Pro" panose="020B0504020202020204" pitchFamily="34" charset="0"/>
              <a:ea typeface="Calibri" panose="020F0502020204030204" pitchFamily="34" charset="0"/>
              <a:cs typeface="Calibri" panose="020F0502020204030204" pitchFamily="34" charset="0"/>
            </a:endParaRPr>
          </a:p>
          <a:p>
            <a:pPr marL="628650" lvl="1" indent="-171450" algn="just" hangingPunct="0">
              <a:spcAft>
                <a:spcPts val="300"/>
              </a:spcAft>
              <a:buFont typeface="Arial" panose="020B0604020202020204" pitchFamily="34" charset="0"/>
              <a:buChar char="•"/>
            </a:pPr>
            <a:r>
              <a:rPr lang="es-CL" sz="1200" dirty="0">
                <a:latin typeface="Avenir Next LT Pro" panose="020B0504020202020204" pitchFamily="34" charset="0"/>
                <a:cs typeface="Calibri" panose="020F0502020204030204" pitchFamily="34" charset="0"/>
              </a:rPr>
              <a:t>La postulación considera la participación del grupo de trabajadores postulantes y sus empresas que se </a:t>
            </a:r>
            <a:r>
              <a:rPr lang="es-CL" sz="1200" dirty="0">
                <a:latin typeface="Avenir Next LT Pro" panose="020B0504020202020204" pitchFamily="34" charset="0"/>
                <a:ea typeface="Calibri" panose="020F0502020204030204" pitchFamily="34" charset="0"/>
                <a:cs typeface="Calibri" panose="020F0502020204030204" pitchFamily="34" charset="0"/>
              </a:rPr>
              <a:t>formaliza mediante </a:t>
            </a:r>
            <a:r>
              <a:rPr lang="es-ES" sz="1200" b="1" dirty="0">
                <a:latin typeface="Avenir Next LT Pro" panose="020B0504020202020204" pitchFamily="34" charset="0"/>
                <a:ea typeface="Calibri" panose="020F0502020204030204" pitchFamily="34" charset="0"/>
                <a:cs typeface="Calibri" panose="020F0502020204030204" pitchFamily="34" charset="0"/>
              </a:rPr>
              <a:t>Convenio de Trabajo suscrito ante Notario</a:t>
            </a:r>
            <a:r>
              <a:rPr lang="es-ES" sz="1200" dirty="0">
                <a:latin typeface="Avenir Next LT Pro" panose="020B0504020202020204" pitchFamily="34" charset="0"/>
                <a:ea typeface="Calibri" panose="020F0502020204030204" pitchFamily="34" charset="0"/>
                <a:cs typeface="Calibri" panose="020F0502020204030204" pitchFamily="34" charset="0"/>
              </a:rPr>
              <a:t>, en que se establecerá la voluntad de llevar adelante el proyecto, su identificación y las obligaciones y compromisos de las partes.</a:t>
            </a:r>
            <a:r>
              <a:rPr lang="es-CL" sz="1200" dirty="0">
                <a:latin typeface="Avenir Next LT Pro" panose="020B0504020202020204" pitchFamily="34" charset="0"/>
                <a:ea typeface="Calibri" panose="020F0502020204030204" pitchFamily="34" charset="0"/>
                <a:cs typeface="Calibri" panose="020F0502020204030204" pitchFamily="34" charset="0"/>
              </a:rPr>
              <a:t> El MINVU proveerá un modelo de Convenio de Trabajo, que debe considerar:</a:t>
            </a:r>
          </a:p>
          <a:p>
            <a:pPr marL="1085850" lvl="2" indent="-171450" algn="just" hangingPunct="0">
              <a:spcAft>
                <a:spcPts val="300"/>
              </a:spcAft>
              <a:buFont typeface="Arial" panose="020B0604020202020204" pitchFamily="34" charset="0"/>
              <a:buChar char="•"/>
            </a:pPr>
            <a:endParaRPr lang="es-CL" sz="400" dirty="0">
              <a:latin typeface="Avenir Next LT Pro" panose="020B0504020202020204" pitchFamily="34" charset="0"/>
              <a:ea typeface="Calibri" panose="020F0502020204030204" pitchFamily="34" charset="0"/>
              <a:cs typeface="Calibri" panose="020F0502020204030204" pitchFamily="34" charset="0"/>
            </a:endParaRP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Aporte e identificación del terreno por parte de la empresa.</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Compromiso de cesión del terreno en que se desarrollará el proyecto al grupo de postulantes.</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Número de trabajadores que considera el proyecto, indicando número de trabajadores del sindicato o asociación gremial y quienes no lo son.</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Características del proyecto: tipo de proyecto, tipología de viviendas, cantidad de viviendas y rangos de precio de las viviendas del proyecto.</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Otros aportes de la empresa, de los trabajadores y la forma de materializarlos.</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Conformación del </a:t>
            </a:r>
            <a:r>
              <a:rPr lang="es-CL" sz="1100" b="1" dirty="0">
                <a:latin typeface="Avenir Next LT Pro" panose="020B0504020202020204" pitchFamily="34" charset="0"/>
                <a:ea typeface="Calibri" panose="020F0502020204030204" pitchFamily="34" charset="0"/>
                <a:cs typeface="Calibri" panose="020F0502020204030204" pitchFamily="34" charset="0"/>
              </a:rPr>
              <a:t>Equipo o Comité de Proyecto:</a:t>
            </a:r>
            <a:r>
              <a:rPr lang="es-CL" sz="1100" dirty="0">
                <a:latin typeface="Avenir Next LT Pro" panose="020B0504020202020204" pitchFamily="34" charset="0"/>
                <a:ea typeface="Calibri" panose="020F0502020204030204" pitchFamily="34" charset="0"/>
                <a:cs typeface="Calibri" panose="020F0502020204030204" pitchFamily="34" charset="0"/>
              </a:rPr>
              <a:t> constituido por representantes de la empresa, de la organización de trabajadores y a lo menos un representante que sea parte del grupo postulante. Funciones: velar por buen desarrollo y diseño del proyecto, supervisar su elaboración, contratación y ejecución, así como también supervigilar las labores de asignación y venta de las viviendas, y relacionarse con el SERVIU en lo que corresponda.</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Responsabilidades de las partes.</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Las obligaciones de: </a:t>
            </a:r>
          </a:p>
          <a:p>
            <a:pPr marL="1543050" lvl="3"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Contratar una empresa constructora que cuente con inscripción vigente en el Registro Nacional de Contratistas del MINVU.</a:t>
            </a:r>
          </a:p>
          <a:p>
            <a:pPr marL="1543050" lvl="3"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Solicitar a la empresa constructora, como parte del contrato de ejecución de obras, la presentación de un Informe “Mecanismo de Post Venta y Calidad de la Construcción”, que incluya las estrategias y medios directos de atención a los trabajadores beneficiarios, en caso de fallas o deterioros constructivos que afecten al proyecto, a partir de la obtención de la recepción municipal. </a:t>
            </a:r>
          </a:p>
          <a:p>
            <a:pPr marL="1085850" lvl="2" indent="-171450" algn="just" hangingPunct="0">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cs typeface="Calibri" panose="020F0502020204030204" pitchFamily="34" charset="0"/>
              </a:rPr>
              <a:t>Carta Gantt del desarrollo y ejecución del proyecto.</a:t>
            </a:r>
          </a:p>
          <a:p>
            <a:pPr marL="628650" lvl="1" indent="-171450" algn="just" hangingPunct="0">
              <a:spcAft>
                <a:spcPts val="300"/>
              </a:spcAft>
              <a:buFont typeface="Arial" panose="020B0604020202020204" pitchFamily="34" charset="0"/>
              <a:buChar char="•"/>
            </a:pPr>
            <a:r>
              <a:rPr lang="es-CL" sz="1200" dirty="0">
                <a:latin typeface="Avenir Next LT Pro" panose="020B0504020202020204" pitchFamily="34" charset="0"/>
                <a:cs typeface="Calibri" panose="020F0502020204030204" pitchFamily="34" charset="0"/>
              </a:rPr>
              <a:t>Expediente de postulación es parte del Convenio de Trabajo (Lista de Antecedentes ANEXO 1, antecedentes técnicos del proyecto)</a:t>
            </a:r>
            <a:endParaRPr lang="es-ES" sz="1200" dirty="0">
              <a:latin typeface="Avenir Next LT Pro" panose="020B0504020202020204" pitchFamily="34" charset="0"/>
              <a:cs typeface="Calibri" panose="020F0502020204030204" pitchFamily="34" charset="0"/>
            </a:endParaRPr>
          </a:p>
          <a:p>
            <a:pPr marL="628650" lvl="1" indent="-171450" algn="just" hangingPunct="0">
              <a:spcAft>
                <a:spcPts val="300"/>
              </a:spcAft>
              <a:buFont typeface="Arial" panose="020B0604020202020204" pitchFamily="34" charset="0"/>
              <a:buChar char="•"/>
            </a:pPr>
            <a:endParaRPr lang="es-CL" sz="1100" dirty="0">
              <a:latin typeface="Avenir Next LT Pro" panose="020B05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16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B7E4E087-CF31-41A9-97CB-645438C5B05C}"/>
              </a:ext>
            </a:extLst>
          </p:cNvPr>
          <p:cNvSpPr txBox="1"/>
          <p:nvPr/>
        </p:nvSpPr>
        <p:spPr>
          <a:xfrm>
            <a:off x="250554" y="927298"/>
            <a:ext cx="10967343" cy="1485087"/>
          </a:xfrm>
          <a:prstGeom prst="rect">
            <a:avLst/>
          </a:prstGeom>
          <a:noFill/>
        </p:spPr>
        <p:txBody>
          <a:bodyPr wrap="square">
            <a:spAutoFit/>
          </a:bodyPr>
          <a:lstStyle/>
          <a:p>
            <a:pPr marL="269875" lvl="1" indent="-269875" algn="just" hangingPunct="0">
              <a:spcAft>
                <a:spcPts val="300"/>
              </a:spcAft>
              <a:buAutoNum type="arabicPeriod"/>
            </a:pPr>
            <a:r>
              <a:rPr lang="es-CL" sz="1200" b="1" dirty="0">
                <a:latin typeface="Avenir Next LT Pro" panose="020B0504020202020204" pitchFamily="34" charset="0"/>
                <a:ea typeface="Calibri" panose="020F0502020204030204" pitchFamily="34" charset="0"/>
                <a:cs typeface="Calibri" panose="020F0502020204030204" pitchFamily="34" charset="0"/>
              </a:rPr>
              <a:t>Presentación antecedente de postulación y de los proyectos</a:t>
            </a:r>
          </a:p>
          <a:p>
            <a:pPr marL="444500" lvl="2" indent="-174625" algn="just" hangingPunct="0">
              <a:lnSpc>
                <a:spcPct val="115000"/>
              </a:lnSpc>
              <a:spcAft>
                <a:spcPts val="600"/>
              </a:spcAft>
              <a:buFont typeface="Arial" panose="020B0604020202020204" pitchFamily="34" charset="0"/>
              <a:buChar char="•"/>
            </a:pPr>
            <a:r>
              <a:rPr lang="es-CL" sz="1100" dirty="0">
                <a:latin typeface="Avenir Next LT Pro" panose="020B0504020202020204" pitchFamily="34" charset="0"/>
                <a:cs typeface="Calibri" panose="020F0502020204030204" pitchFamily="34" charset="0"/>
              </a:rPr>
              <a:t>Según anexo de Resolución del llamado (entre otros, Convenio Trabajo, nómina trabajadores, antecedentes del terreno, factibilidad de servicios, </a:t>
            </a:r>
            <a:r>
              <a:rPr lang="es-CL" sz="1100" dirty="0" err="1">
                <a:latin typeface="Avenir Next LT Pro" panose="020B0504020202020204" pitchFamily="34" charset="0"/>
                <a:cs typeface="Calibri" panose="020F0502020204030204" pitchFamily="34" charset="0"/>
              </a:rPr>
              <a:t>etc</a:t>
            </a:r>
            <a:r>
              <a:rPr lang="es-CL" sz="1100" dirty="0">
                <a:latin typeface="Avenir Next LT Pro" panose="020B0504020202020204" pitchFamily="34" charset="0"/>
                <a:cs typeface="Calibri" panose="020F0502020204030204" pitchFamily="34" charset="0"/>
              </a:rPr>
              <a:t>). </a:t>
            </a:r>
          </a:p>
          <a:p>
            <a:pPr marL="263525" lvl="2" indent="-263525" algn="just" hangingPunct="0">
              <a:lnSpc>
                <a:spcPct val="115000"/>
              </a:lnSpc>
              <a:spcAft>
                <a:spcPts val="600"/>
              </a:spcAft>
            </a:pPr>
            <a:r>
              <a:rPr lang="es-CL" sz="1200" b="1" dirty="0">
                <a:latin typeface="Avenir Next LT Pro" panose="020B0504020202020204" pitchFamily="34" charset="0"/>
                <a:ea typeface="Calibri" panose="020F0502020204030204" pitchFamily="34" charset="0"/>
                <a:cs typeface="Calibri" panose="020F0502020204030204" pitchFamily="34" charset="0"/>
              </a:rPr>
              <a:t>2.	Del proyecto habitacional y porcentaje de viviendas destinadas a los trabajadores según RSH</a:t>
            </a:r>
          </a:p>
          <a:p>
            <a:pPr marL="444500" lvl="2" indent="-174625" algn="just" hangingPunct="0">
              <a:lnSpc>
                <a:spcPct val="115000"/>
              </a:lnSpc>
              <a:spcAft>
                <a:spcPts val="300"/>
              </a:spcAft>
              <a:buFont typeface="Arial" panose="020B0604020202020204" pitchFamily="34" charset="0"/>
              <a:buChar char="•"/>
            </a:pPr>
            <a:r>
              <a:rPr lang="es-ES" sz="1100" dirty="0">
                <a:latin typeface="Avenir Next LT Pro" panose="020B0504020202020204" pitchFamily="34" charset="0"/>
                <a:cs typeface="Calibri" panose="020F0502020204030204" pitchFamily="34" charset="0"/>
              </a:rPr>
              <a:t>Proyecto debe considerar hasta 300 viviendas.</a:t>
            </a:r>
          </a:p>
          <a:p>
            <a:pPr marL="444500" lvl="2" indent="-174625" algn="just" hangingPunct="0">
              <a:lnSpc>
                <a:spcPct val="115000"/>
              </a:lnSpc>
              <a:spcAft>
                <a:spcPts val="300"/>
              </a:spcAft>
              <a:buFont typeface="Arial" panose="020B0604020202020204" pitchFamily="34" charset="0"/>
              <a:buChar char="•"/>
            </a:pPr>
            <a:r>
              <a:rPr lang="es-ES" sz="1100" dirty="0">
                <a:latin typeface="Avenir Next LT Pro" panose="020B0504020202020204" pitchFamily="34" charset="0"/>
                <a:cs typeface="Calibri" panose="020F0502020204030204" pitchFamily="34" charset="0"/>
              </a:rPr>
              <a:t>Considerar como mínimo dos tramos de precios de vivienda, de acuerdo a los porcentaje mínimos señalados, que se destinaran a los trabajadores de la nómina presentada según su RSH :</a:t>
            </a:r>
            <a:endParaRPr lang="es-CL" sz="1100" dirty="0">
              <a:latin typeface="Avenir Next LT Pro" panose="020B050402020202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22262F40-25B1-459D-B639-C1C035A3C0BD}"/>
              </a:ext>
            </a:extLst>
          </p:cNvPr>
          <p:cNvSpPr txBox="1"/>
          <p:nvPr/>
        </p:nvSpPr>
        <p:spPr>
          <a:xfrm>
            <a:off x="250554" y="528285"/>
            <a:ext cx="8710565" cy="338554"/>
          </a:xfrm>
          <a:prstGeom prst="rect">
            <a:avLst/>
          </a:prstGeom>
          <a:noFill/>
        </p:spPr>
        <p:txBody>
          <a:bodyPr wrap="square">
            <a:spAutoFit/>
          </a:bodyPr>
          <a:lstStyle/>
          <a:p>
            <a:pPr algn="just" hangingPunct="0">
              <a:spcBef>
                <a:spcPts val="600"/>
              </a:spcBef>
              <a:spcAft>
                <a:spcPts val="600"/>
              </a:spcAft>
            </a:pPr>
            <a:r>
              <a:rPr lang="es-CL" sz="1600" b="1" dirty="0">
                <a:latin typeface="Avenir Next LT Pro" panose="020B0504020202020204" pitchFamily="34" charset="0"/>
                <a:ea typeface="Calibri" panose="020F0502020204030204" pitchFamily="34" charset="0"/>
                <a:cs typeface="Calibri" panose="020F0502020204030204" pitchFamily="34" charset="0"/>
              </a:rPr>
              <a:t>Antecedentes de postulación y características de los proyectos</a:t>
            </a:r>
          </a:p>
        </p:txBody>
      </p:sp>
      <p:sp>
        <p:nvSpPr>
          <p:cNvPr id="9" name="CuadroTexto 8">
            <a:extLst>
              <a:ext uri="{FF2B5EF4-FFF2-40B4-BE49-F238E27FC236}">
                <a16:creationId xmlns:a16="http://schemas.microsoft.com/office/drawing/2014/main" id="{E2A0C4DD-86B4-4C99-9F73-7F796E8D6BA1}"/>
              </a:ext>
            </a:extLst>
          </p:cNvPr>
          <p:cNvSpPr txBox="1"/>
          <p:nvPr/>
        </p:nvSpPr>
        <p:spPr>
          <a:xfrm>
            <a:off x="661734" y="2692466"/>
            <a:ext cx="1085554" cy="261610"/>
          </a:xfrm>
          <a:prstGeom prst="rect">
            <a:avLst/>
          </a:prstGeom>
          <a:noFill/>
        </p:spPr>
        <p:txBody>
          <a:bodyPr wrap="none" rtlCol="0">
            <a:spAutoFit/>
          </a:bodyPr>
          <a:lstStyle/>
          <a:p>
            <a:r>
              <a:rPr lang="es-CL" sz="1100" b="1" dirty="0">
                <a:latin typeface="Avenir Next LT Pro" panose="020B0504020202020204" pitchFamily="34" charset="0"/>
                <a:cs typeface="Calibri" panose="020F0502020204030204" pitchFamily="34" charset="0"/>
              </a:rPr>
              <a:t>Primer tramo</a:t>
            </a:r>
          </a:p>
        </p:txBody>
      </p:sp>
      <p:graphicFrame>
        <p:nvGraphicFramePr>
          <p:cNvPr id="12" name="Tabla 11">
            <a:extLst>
              <a:ext uri="{FF2B5EF4-FFF2-40B4-BE49-F238E27FC236}">
                <a16:creationId xmlns:a16="http://schemas.microsoft.com/office/drawing/2014/main" id="{C9103A32-07B5-4488-B5A6-2960F89BFA59}"/>
              </a:ext>
            </a:extLst>
          </p:cNvPr>
          <p:cNvGraphicFramePr>
            <a:graphicFrameLocks noGrp="1"/>
          </p:cNvGraphicFramePr>
          <p:nvPr>
            <p:extLst>
              <p:ext uri="{D42A27DB-BD31-4B8C-83A1-F6EECF244321}">
                <p14:modId xmlns:p14="http://schemas.microsoft.com/office/powerpoint/2010/main" val="4252302492"/>
              </p:ext>
            </p:extLst>
          </p:nvPr>
        </p:nvGraphicFramePr>
        <p:xfrm>
          <a:off x="772997" y="2974958"/>
          <a:ext cx="8682087" cy="1539240"/>
        </p:xfrm>
        <a:graphic>
          <a:graphicData uri="http://schemas.openxmlformats.org/drawingml/2006/table">
            <a:tbl>
              <a:tblPr firstRow="1">
                <a:tableStyleId>{69CF1AB2-1976-4502-BF36-3FF5EA218861}</a:tableStyleId>
              </a:tblPr>
              <a:tblGrid>
                <a:gridCol w="4788817">
                  <a:extLst>
                    <a:ext uri="{9D8B030D-6E8A-4147-A177-3AD203B41FA5}">
                      <a16:colId xmlns:a16="http://schemas.microsoft.com/office/drawing/2014/main" val="337132118"/>
                    </a:ext>
                  </a:extLst>
                </a:gridCol>
                <a:gridCol w="2271860">
                  <a:extLst>
                    <a:ext uri="{9D8B030D-6E8A-4147-A177-3AD203B41FA5}">
                      <a16:colId xmlns:a16="http://schemas.microsoft.com/office/drawing/2014/main" val="215605309"/>
                    </a:ext>
                  </a:extLst>
                </a:gridCol>
                <a:gridCol w="1621410">
                  <a:extLst>
                    <a:ext uri="{9D8B030D-6E8A-4147-A177-3AD203B41FA5}">
                      <a16:colId xmlns:a16="http://schemas.microsoft.com/office/drawing/2014/main" val="2194534786"/>
                    </a:ext>
                  </a:extLst>
                </a:gridCol>
              </a:tblGrid>
              <a:tr h="212267">
                <a:tc>
                  <a:txBody>
                    <a:bodyPr/>
                    <a:lstStyle/>
                    <a:p>
                      <a:pPr algn="l" fontAlgn="ctr"/>
                      <a:r>
                        <a:rPr lang="es-ES" sz="1100" u="none" strike="noStrike" dirty="0">
                          <a:effectLst/>
                        </a:rPr>
                        <a:t>Zona Emplazamiento del proyecto</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050" u="none" strike="noStrike" dirty="0">
                          <a:effectLst/>
                        </a:rPr>
                        <a:t>Mínimo 20% de viviendas del proyecto</a:t>
                      </a:r>
                      <a:endParaRPr lang="es-CL" sz="105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dirty="0">
                          <a:effectLst/>
                        </a:rPr>
                        <a:t>Para trabajadores hasta el:</a:t>
                      </a:r>
                      <a:endParaRPr lang="es-C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8845781"/>
                  </a:ext>
                </a:extLst>
              </a:tr>
              <a:tr h="349617">
                <a:tc>
                  <a:txBody>
                    <a:bodyPr/>
                    <a:lstStyle/>
                    <a:p>
                      <a:pPr algn="l" fontAlgn="ctr"/>
                      <a:r>
                        <a:rPr lang="es-ES" sz="1100" u="none" strike="noStrike" dirty="0">
                          <a:effectLst/>
                        </a:rPr>
                        <a:t>Regiones de Coquimbo, Valparaíso, Libertador General Bernardo O’Higgins, Maule, Ñuble, Biobío, La Araucanía, Los Ríos, Los Lagos y Metropolitana</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dirty="0">
                          <a:effectLst/>
                        </a:rPr>
                        <a:t>De hasta 1.200 U.F.</a:t>
                      </a:r>
                      <a:endParaRPr lang="es-CL" sz="1100" b="0" i="0" u="none" strike="noStrike" dirty="0">
                        <a:solidFill>
                          <a:srgbClr val="000000"/>
                        </a:solidFill>
                        <a:effectLst/>
                        <a:latin typeface="Arial" panose="020B0604020202020204" pitchFamily="34" charset="0"/>
                      </a:endParaRPr>
                    </a:p>
                  </a:txBody>
                  <a:tcPr marL="9525" marR="9525" marT="9525" marB="0" anchor="ctr"/>
                </a:tc>
                <a:tc rowSpan="3">
                  <a:txBody>
                    <a:bodyPr/>
                    <a:lstStyle/>
                    <a:p>
                      <a:pPr algn="ctr" fontAlgn="ctr"/>
                      <a:r>
                        <a:rPr lang="es-ES" sz="1100" u="none" strike="noStrike">
                          <a:effectLst/>
                        </a:rPr>
                        <a:t>50% RSH</a:t>
                      </a:r>
                      <a:endParaRPr lang="es-CL"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99523"/>
                  </a:ext>
                </a:extLst>
              </a:tr>
              <a:tr h="349617">
                <a:tc>
                  <a:txBody>
                    <a:bodyPr/>
                    <a:lstStyle/>
                    <a:p>
                      <a:pPr algn="just" fontAlgn="ctr"/>
                      <a:r>
                        <a:rPr lang="es-ES" sz="1100" u="none" strike="noStrike" dirty="0">
                          <a:effectLst/>
                        </a:rPr>
                        <a:t>Regiones de Arica y Parinacota, de Tarapacá, Antofagasta, Atacama y Provincia de Chiloé.</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a:effectLst/>
                        </a:rPr>
                        <a:t>De hasta 1.300 UF</a:t>
                      </a:r>
                      <a:endParaRPr lang="es-CL" sz="11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886717316"/>
                  </a:ext>
                </a:extLst>
              </a:tr>
              <a:tr h="349617">
                <a:tc>
                  <a:txBody>
                    <a:bodyPr/>
                    <a:lstStyle/>
                    <a:p>
                      <a:pPr algn="just" fontAlgn="ctr"/>
                      <a:r>
                        <a:rPr lang="es-ES" sz="1100" u="none" strike="noStrike" dirty="0">
                          <a:effectLst/>
                        </a:rPr>
                        <a:t>Regiones de Aysén del General Carlos Ibáñez del Campo y de Magallanes y Antártica Chilena.</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dirty="0">
                          <a:effectLst/>
                        </a:rPr>
                        <a:t>De hasta 1.400 U.F.</a:t>
                      </a:r>
                      <a:endParaRPr lang="es-CL" sz="1100" b="0"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3499917777"/>
                  </a:ext>
                </a:extLst>
              </a:tr>
            </a:tbl>
          </a:graphicData>
        </a:graphic>
      </p:graphicFrame>
      <p:sp>
        <p:nvSpPr>
          <p:cNvPr id="18" name="CuadroTexto 17">
            <a:extLst>
              <a:ext uri="{FF2B5EF4-FFF2-40B4-BE49-F238E27FC236}">
                <a16:creationId xmlns:a16="http://schemas.microsoft.com/office/drawing/2014/main" id="{CC030BAF-D716-40EA-8F14-D5C6B9CDF95E}"/>
              </a:ext>
            </a:extLst>
          </p:cNvPr>
          <p:cNvSpPr txBox="1"/>
          <p:nvPr/>
        </p:nvSpPr>
        <p:spPr>
          <a:xfrm>
            <a:off x="719863" y="4734285"/>
            <a:ext cx="1244251" cy="261610"/>
          </a:xfrm>
          <a:prstGeom prst="rect">
            <a:avLst/>
          </a:prstGeom>
          <a:noFill/>
        </p:spPr>
        <p:txBody>
          <a:bodyPr wrap="none" rtlCol="0">
            <a:spAutoFit/>
          </a:bodyPr>
          <a:lstStyle/>
          <a:p>
            <a:r>
              <a:rPr lang="es-CL" sz="1100" b="1" dirty="0">
                <a:latin typeface="Avenir Next LT Pro" panose="020B0504020202020204" pitchFamily="34" charset="0"/>
                <a:cs typeface="Calibri" panose="020F0502020204030204" pitchFamily="34" charset="0"/>
              </a:rPr>
              <a:t>Segundo tramo</a:t>
            </a:r>
          </a:p>
        </p:txBody>
      </p:sp>
      <p:graphicFrame>
        <p:nvGraphicFramePr>
          <p:cNvPr id="19" name="Tabla 18">
            <a:extLst>
              <a:ext uri="{FF2B5EF4-FFF2-40B4-BE49-F238E27FC236}">
                <a16:creationId xmlns:a16="http://schemas.microsoft.com/office/drawing/2014/main" id="{E742C33C-BD3D-45A1-80FA-30637FF07934}"/>
              </a:ext>
            </a:extLst>
          </p:cNvPr>
          <p:cNvGraphicFramePr>
            <a:graphicFrameLocks noGrp="1"/>
          </p:cNvGraphicFramePr>
          <p:nvPr>
            <p:extLst>
              <p:ext uri="{D42A27DB-BD31-4B8C-83A1-F6EECF244321}">
                <p14:modId xmlns:p14="http://schemas.microsoft.com/office/powerpoint/2010/main" val="2228886237"/>
              </p:ext>
            </p:extLst>
          </p:nvPr>
        </p:nvGraphicFramePr>
        <p:xfrm>
          <a:off x="791851" y="4989330"/>
          <a:ext cx="8712488" cy="1569843"/>
        </p:xfrm>
        <a:graphic>
          <a:graphicData uri="http://schemas.openxmlformats.org/drawingml/2006/table">
            <a:tbl>
              <a:tblPr firstRow="1">
                <a:tableStyleId>{69CF1AB2-1976-4502-BF36-3FF5EA218861}</a:tableStyleId>
              </a:tblPr>
              <a:tblGrid>
                <a:gridCol w="4804519">
                  <a:extLst>
                    <a:ext uri="{9D8B030D-6E8A-4147-A177-3AD203B41FA5}">
                      <a16:colId xmlns:a16="http://schemas.microsoft.com/office/drawing/2014/main" val="337132118"/>
                    </a:ext>
                  </a:extLst>
                </a:gridCol>
                <a:gridCol w="2284159">
                  <a:extLst>
                    <a:ext uri="{9D8B030D-6E8A-4147-A177-3AD203B41FA5}">
                      <a16:colId xmlns:a16="http://schemas.microsoft.com/office/drawing/2014/main" val="215605309"/>
                    </a:ext>
                  </a:extLst>
                </a:gridCol>
                <a:gridCol w="1623810">
                  <a:extLst>
                    <a:ext uri="{9D8B030D-6E8A-4147-A177-3AD203B41FA5}">
                      <a16:colId xmlns:a16="http://schemas.microsoft.com/office/drawing/2014/main" val="2194534786"/>
                    </a:ext>
                  </a:extLst>
                </a:gridCol>
              </a:tblGrid>
              <a:tr h="289683">
                <a:tc>
                  <a:txBody>
                    <a:bodyPr/>
                    <a:lstStyle/>
                    <a:p>
                      <a:pPr algn="l" fontAlgn="ctr"/>
                      <a:r>
                        <a:rPr lang="es-ES" sz="1100" u="none" strike="noStrike" dirty="0">
                          <a:effectLst/>
                        </a:rPr>
                        <a:t>Zona Emplazamiento del proyecto</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050" u="none" strike="noStrike" dirty="0">
                          <a:effectLst/>
                        </a:rPr>
                        <a:t>Mínimo 60% de viviendas del proyecto</a:t>
                      </a:r>
                      <a:endParaRPr lang="es-CL" sz="105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Para trabajadores hasta el:</a:t>
                      </a:r>
                      <a:endParaRPr lang="es-CL"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8845781"/>
                  </a:ext>
                </a:extLst>
              </a:tr>
              <a:tr h="386814">
                <a:tc>
                  <a:txBody>
                    <a:bodyPr/>
                    <a:lstStyle/>
                    <a:p>
                      <a:pPr algn="l" fontAlgn="ctr"/>
                      <a:r>
                        <a:rPr lang="es-ES" sz="1100" u="none" strike="noStrike" dirty="0">
                          <a:effectLst/>
                        </a:rPr>
                        <a:t>Regiones de Coquimbo, Valparaíso, Libertador General Bernardo O’Higgins, Maule, Ñuble, Biobío, La Araucanía, Los Ríos, Los Lagos y Metropolitana</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kern="1200" dirty="0">
                          <a:solidFill>
                            <a:schemeClr val="dk1"/>
                          </a:solidFill>
                          <a:effectLst/>
                          <a:latin typeface="+mn-lt"/>
                          <a:ea typeface="+mn-ea"/>
                          <a:cs typeface="+mn-cs"/>
                        </a:rPr>
                        <a:t>Más de 1.200 U.F. y hasta 1.600 U.F.</a:t>
                      </a:r>
                    </a:p>
                  </a:txBody>
                  <a:tcPr marL="9525" marR="9525" marT="9525" marB="0" anchor="ctr"/>
                </a:tc>
                <a:tc rowSpan="3">
                  <a:txBody>
                    <a:bodyPr/>
                    <a:lstStyle/>
                    <a:p>
                      <a:pPr algn="ctr" fontAlgn="ctr"/>
                      <a:r>
                        <a:rPr lang="es-ES" sz="1100" u="none" strike="noStrike" dirty="0">
                          <a:effectLst/>
                        </a:rPr>
                        <a:t>90% RSH</a:t>
                      </a:r>
                      <a:endParaRPr lang="es-C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99523"/>
                  </a:ext>
                </a:extLst>
              </a:tr>
              <a:tr h="386814">
                <a:tc>
                  <a:txBody>
                    <a:bodyPr/>
                    <a:lstStyle/>
                    <a:p>
                      <a:pPr algn="just" fontAlgn="ctr"/>
                      <a:r>
                        <a:rPr lang="es-ES" sz="1100" u="none" strike="noStrike" dirty="0">
                          <a:effectLst/>
                        </a:rPr>
                        <a:t>Regiones de Arica y Parinacota, de Tarapacá, Antofagasta, Atacama y Provincia de Chiloé.</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kern="1200" dirty="0">
                          <a:solidFill>
                            <a:schemeClr val="dk1"/>
                          </a:solidFill>
                          <a:effectLst/>
                          <a:latin typeface="+mn-lt"/>
                          <a:ea typeface="+mn-ea"/>
                          <a:cs typeface="+mn-cs"/>
                        </a:rPr>
                        <a:t>Más de 1.300 U.F. y hasta 1.700 U.F.</a:t>
                      </a:r>
                    </a:p>
                  </a:txBody>
                  <a:tcPr marL="9525" marR="9525" marT="9525" marB="0" anchor="ctr"/>
                </a:tc>
                <a:tc vMerge="1">
                  <a:txBody>
                    <a:bodyPr/>
                    <a:lstStyle/>
                    <a:p>
                      <a:endParaRPr lang="es-CL"/>
                    </a:p>
                  </a:txBody>
                  <a:tcPr/>
                </a:tc>
                <a:extLst>
                  <a:ext uri="{0D108BD9-81ED-4DB2-BD59-A6C34878D82A}">
                    <a16:rowId xmlns:a16="http://schemas.microsoft.com/office/drawing/2014/main" val="886717316"/>
                  </a:ext>
                </a:extLst>
              </a:tr>
              <a:tr h="386814">
                <a:tc>
                  <a:txBody>
                    <a:bodyPr/>
                    <a:lstStyle/>
                    <a:p>
                      <a:pPr algn="just" fontAlgn="ctr"/>
                      <a:r>
                        <a:rPr lang="es-ES" sz="1100" u="none" strike="noStrike" dirty="0">
                          <a:effectLst/>
                        </a:rPr>
                        <a:t>Regiones de Aysén del General Carlos Ibáñez del Campo y de Magallanes y Antártica Chilena.</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kern="1200" dirty="0">
                          <a:solidFill>
                            <a:schemeClr val="dk1"/>
                          </a:solidFill>
                          <a:effectLst/>
                          <a:latin typeface="+mn-lt"/>
                          <a:ea typeface="+mn-ea"/>
                          <a:cs typeface="+mn-cs"/>
                        </a:rPr>
                        <a:t>Más de 1.400 U.F. y hasta 1.800 U.F.</a:t>
                      </a:r>
                    </a:p>
                  </a:txBody>
                  <a:tcPr marL="9525" marR="9525" marT="9525" marB="0" anchor="ctr"/>
                </a:tc>
                <a:tc vMerge="1">
                  <a:txBody>
                    <a:bodyPr/>
                    <a:lstStyle/>
                    <a:p>
                      <a:endParaRPr lang="es-CL"/>
                    </a:p>
                  </a:txBody>
                  <a:tcPr/>
                </a:tc>
                <a:extLst>
                  <a:ext uri="{0D108BD9-81ED-4DB2-BD59-A6C34878D82A}">
                    <a16:rowId xmlns:a16="http://schemas.microsoft.com/office/drawing/2014/main" val="3499917777"/>
                  </a:ext>
                </a:extLst>
              </a:tr>
            </a:tbl>
          </a:graphicData>
        </a:graphic>
      </p:graphicFrame>
    </p:spTree>
    <p:extLst>
      <p:ext uri="{BB962C8B-B14F-4D97-AF65-F5344CB8AC3E}">
        <p14:creationId xmlns:p14="http://schemas.microsoft.com/office/powerpoint/2010/main" val="102488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F40E519-C776-4195-8918-8B3C9401EB99}"/>
              </a:ext>
            </a:extLst>
          </p:cNvPr>
          <p:cNvSpPr txBox="1"/>
          <p:nvPr/>
        </p:nvSpPr>
        <p:spPr>
          <a:xfrm>
            <a:off x="-1" y="1023524"/>
            <a:ext cx="10661715" cy="502061"/>
          </a:xfrm>
          <a:prstGeom prst="rect">
            <a:avLst/>
          </a:prstGeom>
          <a:noFill/>
        </p:spPr>
        <p:txBody>
          <a:bodyPr wrap="square">
            <a:spAutoFit/>
          </a:bodyPr>
          <a:lstStyle/>
          <a:p>
            <a:pPr marL="444500" lvl="2" indent="-174625" algn="just" hangingPunct="0">
              <a:lnSpc>
                <a:spcPct val="115000"/>
              </a:lnSpc>
              <a:spcAft>
                <a:spcPts val="300"/>
              </a:spcAft>
              <a:buFont typeface="Arial" panose="020B0604020202020204" pitchFamily="34" charset="0"/>
              <a:buChar char="•"/>
            </a:pPr>
            <a:r>
              <a:rPr lang="es-ES" sz="1200" dirty="0">
                <a:latin typeface="Avenir Next LT Pro" panose="020B0504020202020204" pitchFamily="34" charset="0"/>
                <a:cs typeface="Calibri" panose="020F0502020204030204" pitchFamily="34" charset="0"/>
              </a:rPr>
              <a:t>Podrá considerarse un tercer tramo de precios de vivienda, dependiendo de la capacidad de financiamiento de los trabajadores, y/o aportes de la empresa, que no podrá exceder del 20% de las viviendas del proyecto, según zona de emplazamiento, de acuerdo a lo siguiente:</a:t>
            </a:r>
          </a:p>
        </p:txBody>
      </p:sp>
      <p:sp>
        <p:nvSpPr>
          <p:cNvPr id="9" name="CuadroTexto 8">
            <a:extLst>
              <a:ext uri="{FF2B5EF4-FFF2-40B4-BE49-F238E27FC236}">
                <a16:creationId xmlns:a16="http://schemas.microsoft.com/office/drawing/2014/main" id="{E2A0C4DD-86B4-4C99-9F73-7F796E8D6BA1}"/>
              </a:ext>
            </a:extLst>
          </p:cNvPr>
          <p:cNvSpPr txBox="1"/>
          <p:nvPr/>
        </p:nvSpPr>
        <p:spPr>
          <a:xfrm>
            <a:off x="426062" y="1612742"/>
            <a:ext cx="1095172" cy="261610"/>
          </a:xfrm>
          <a:prstGeom prst="rect">
            <a:avLst/>
          </a:prstGeom>
          <a:noFill/>
        </p:spPr>
        <p:txBody>
          <a:bodyPr wrap="none" rtlCol="0">
            <a:spAutoFit/>
          </a:bodyPr>
          <a:lstStyle/>
          <a:p>
            <a:r>
              <a:rPr lang="es-CL" sz="1100" b="1" dirty="0">
                <a:latin typeface="Avenir Next LT Pro" panose="020B0504020202020204" pitchFamily="34" charset="0"/>
                <a:cs typeface="Calibri" panose="020F0502020204030204" pitchFamily="34" charset="0"/>
              </a:rPr>
              <a:t>Tercer tramo</a:t>
            </a:r>
          </a:p>
        </p:txBody>
      </p:sp>
      <p:graphicFrame>
        <p:nvGraphicFramePr>
          <p:cNvPr id="10" name="Tabla 9">
            <a:extLst>
              <a:ext uri="{FF2B5EF4-FFF2-40B4-BE49-F238E27FC236}">
                <a16:creationId xmlns:a16="http://schemas.microsoft.com/office/drawing/2014/main" id="{20B81454-8361-46CF-A7BA-3DAC3A5510CC}"/>
              </a:ext>
            </a:extLst>
          </p:cNvPr>
          <p:cNvGraphicFramePr>
            <a:graphicFrameLocks noGrp="1"/>
          </p:cNvGraphicFramePr>
          <p:nvPr>
            <p:extLst>
              <p:ext uri="{D42A27DB-BD31-4B8C-83A1-F6EECF244321}">
                <p14:modId xmlns:p14="http://schemas.microsoft.com/office/powerpoint/2010/main" val="2488851341"/>
              </p:ext>
            </p:extLst>
          </p:nvPr>
        </p:nvGraphicFramePr>
        <p:xfrm>
          <a:off x="482624" y="1876899"/>
          <a:ext cx="8712488" cy="1569843"/>
        </p:xfrm>
        <a:graphic>
          <a:graphicData uri="http://schemas.openxmlformats.org/drawingml/2006/table">
            <a:tbl>
              <a:tblPr firstRow="1">
                <a:tableStyleId>{69CF1AB2-1976-4502-BF36-3FF5EA218861}</a:tableStyleId>
              </a:tblPr>
              <a:tblGrid>
                <a:gridCol w="4804519">
                  <a:extLst>
                    <a:ext uri="{9D8B030D-6E8A-4147-A177-3AD203B41FA5}">
                      <a16:colId xmlns:a16="http://schemas.microsoft.com/office/drawing/2014/main" val="337132118"/>
                    </a:ext>
                  </a:extLst>
                </a:gridCol>
                <a:gridCol w="2284159">
                  <a:extLst>
                    <a:ext uri="{9D8B030D-6E8A-4147-A177-3AD203B41FA5}">
                      <a16:colId xmlns:a16="http://schemas.microsoft.com/office/drawing/2014/main" val="215605309"/>
                    </a:ext>
                  </a:extLst>
                </a:gridCol>
                <a:gridCol w="1623810">
                  <a:extLst>
                    <a:ext uri="{9D8B030D-6E8A-4147-A177-3AD203B41FA5}">
                      <a16:colId xmlns:a16="http://schemas.microsoft.com/office/drawing/2014/main" val="2194534786"/>
                    </a:ext>
                  </a:extLst>
                </a:gridCol>
              </a:tblGrid>
              <a:tr h="289683">
                <a:tc>
                  <a:txBody>
                    <a:bodyPr/>
                    <a:lstStyle/>
                    <a:p>
                      <a:pPr algn="l" fontAlgn="ctr"/>
                      <a:r>
                        <a:rPr lang="es-ES" sz="1100" u="none" strike="noStrike" dirty="0">
                          <a:effectLst/>
                        </a:rPr>
                        <a:t>Zona Emplazamiento del proyecto</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dirty="0">
                          <a:effectLst/>
                        </a:rPr>
                        <a:t>Hasta 20% de viviendas del proyecto</a:t>
                      </a:r>
                      <a:endParaRPr lang="es-C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dirty="0">
                          <a:effectLst/>
                        </a:rPr>
                        <a:t>Para trabajadores</a:t>
                      </a:r>
                      <a:endParaRPr lang="es-C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8845781"/>
                  </a:ext>
                </a:extLst>
              </a:tr>
              <a:tr h="386814">
                <a:tc>
                  <a:txBody>
                    <a:bodyPr/>
                    <a:lstStyle/>
                    <a:p>
                      <a:pPr algn="l" fontAlgn="ctr"/>
                      <a:r>
                        <a:rPr lang="es-ES" sz="1100" u="none" strike="noStrike" dirty="0">
                          <a:effectLst/>
                        </a:rPr>
                        <a:t>Regiones de Coquimbo, Valparaíso, Libertador General Bernardo O’Higgins, Maule, Ñuble, Biobío, La Araucanía, Los Ríos, Los Lagos y Metropolitana</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kern="1200" dirty="0">
                          <a:solidFill>
                            <a:schemeClr val="dk1"/>
                          </a:solidFill>
                          <a:effectLst/>
                          <a:latin typeface="+mn-lt"/>
                          <a:ea typeface="+mn-ea"/>
                          <a:cs typeface="+mn-cs"/>
                        </a:rPr>
                        <a:t>Más de 1.600 U.F. y hasta 2.200 U.F.</a:t>
                      </a:r>
                    </a:p>
                  </a:txBody>
                  <a:tcPr marL="9525" marR="9525" marT="9525" marB="0" anchor="ctr"/>
                </a:tc>
                <a:tc rowSpan="3">
                  <a:txBody>
                    <a:bodyPr/>
                    <a:lstStyle/>
                    <a:p>
                      <a:pPr algn="ctr" fontAlgn="ctr"/>
                      <a:r>
                        <a:rPr lang="es-ES" sz="1100" u="none" strike="noStrike" dirty="0">
                          <a:effectLst/>
                        </a:rPr>
                        <a:t>Con RSH</a:t>
                      </a:r>
                      <a:endParaRPr lang="es-C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99523"/>
                  </a:ext>
                </a:extLst>
              </a:tr>
              <a:tr h="386814">
                <a:tc>
                  <a:txBody>
                    <a:bodyPr/>
                    <a:lstStyle/>
                    <a:p>
                      <a:pPr algn="just" fontAlgn="ctr"/>
                      <a:r>
                        <a:rPr lang="es-ES" sz="1100" u="none" strike="noStrike" dirty="0">
                          <a:effectLst/>
                        </a:rPr>
                        <a:t>Regiones de Arica y Parinacota, de Tarapacá, Antofagasta, Atacama y Provincia de Chiloé.</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kern="1200" dirty="0">
                          <a:solidFill>
                            <a:schemeClr val="dk1"/>
                          </a:solidFill>
                          <a:effectLst/>
                          <a:latin typeface="+mn-lt"/>
                          <a:ea typeface="+mn-ea"/>
                          <a:cs typeface="+mn-cs"/>
                        </a:rPr>
                        <a:t>Más de 1.700 U.F. y hasta 2.600 U.F.</a:t>
                      </a:r>
                    </a:p>
                  </a:txBody>
                  <a:tcPr marL="9525" marR="9525" marT="9525" marB="0" anchor="ctr"/>
                </a:tc>
                <a:tc vMerge="1">
                  <a:txBody>
                    <a:bodyPr/>
                    <a:lstStyle/>
                    <a:p>
                      <a:endParaRPr lang="es-CL"/>
                    </a:p>
                  </a:txBody>
                  <a:tcPr/>
                </a:tc>
                <a:extLst>
                  <a:ext uri="{0D108BD9-81ED-4DB2-BD59-A6C34878D82A}">
                    <a16:rowId xmlns:a16="http://schemas.microsoft.com/office/drawing/2014/main" val="886717316"/>
                  </a:ext>
                </a:extLst>
              </a:tr>
              <a:tr h="386814">
                <a:tc>
                  <a:txBody>
                    <a:bodyPr/>
                    <a:lstStyle/>
                    <a:p>
                      <a:pPr algn="just" fontAlgn="ctr"/>
                      <a:r>
                        <a:rPr lang="es-ES" sz="1100" u="none" strike="noStrike" dirty="0">
                          <a:effectLst/>
                        </a:rPr>
                        <a:t>Regiones de Aysén del General Carlos Ibáñez del Campo y de Magallanes y Antártica Chilena.</a:t>
                      </a:r>
                      <a:endParaRPr lang="es-CL" sz="1100" b="0" i="0" u="none" strike="noStrike" dirty="0">
                        <a:solidFill>
                          <a:srgbClr val="000000"/>
                        </a:solidFill>
                        <a:effectLst/>
                        <a:latin typeface="Arial" panose="020B0604020202020204" pitchFamily="34" charset="0"/>
                      </a:endParaRPr>
                    </a:p>
                  </a:txBody>
                  <a:tcPr marL="45720" marR="45720" anchor="ctr"/>
                </a:tc>
                <a:tc>
                  <a:txBody>
                    <a:bodyPr/>
                    <a:lstStyle/>
                    <a:p>
                      <a:pPr algn="ctr" fontAlgn="ctr"/>
                      <a:r>
                        <a:rPr lang="es-ES" sz="1100" u="none" strike="noStrike" kern="1200" dirty="0">
                          <a:solidFill>
                            <a:schemeClr val="dk1"/>
                          </a:solidFill>
                          <a:effectLst/>
                          <a:latin typeface="+mn-lt"/>
                          <a:ea typeface="+mn-ea"/>
                          <a:cs typeface="+mn-cs"/>
                        </a:rPr>
                        <a:t>Más de 1.800 U.F. y hasta 2.600 U.F.</a:t>
                      </a:r>
                    </a:p>
                  </a:txBody>
                  <a:tcPr marL="9525" marR="9525" marT="9525" marB="0" anchor="ctr"/>
                </a:tc>
                <a:tc vMerge="1">
                  <a:txBody>
                    <a:bodyPr/>
                    <a:lstStyle/>
                    <a:p>
                      <a:endParaRPr lang="es-CL"/>
                    </a:p>
                  </a:txBody>
                  <a:tcPr/>
                </a:tc>
                <a:extLst>
                  <a:ext uri="{0D108BD9-81ED-4DB2-BD59-A6C34878D82A}">
                    <a16:rowId xmlns:a16="http://schemas.microsoft.com/office/drawing/2014/main" val="3499917777"/>
                  </a:ext>
                </a:extLst>
              </a:tr>
            </a:tbl>
          </a:graphicData>
        </a:graphic>
      </p:graphicFrame>
      <p:sp>
        <p:nvSpPr>
          <p:cNvPr id="11" name="CuadroTexto 10">
            <a:extLst>
              <a:ext uri="{FF2B5EF4-FFF2-40B4-BE49-F238E27FC236}">
                <a16:creationId xmlns:a16="http://schemas.microsoft.com/office/drawing/2014/main" id="{1D31B512-140D-436A-823C-F6E46CDF3E7D}"/>
              </a:ext>
            </a:extLst>
          </p:cNvPr>
          <p:cNvSpPr txBox="1"/>
          <p:nvPr/>
        </p:nvSpPr>
        <p:spPr>
          <a:xfrm>
            <a:off x="0" y="3536817"/>
            <a:ext cx="10661715" cy="502061"/>
          </a:xfrm>
          <a:prstGeom prst="rect">
            <a:avLst/>
          </a:prstGeom>
          <a:noFill/>
        </p:spPr>
        <p:txBody>
          <a:bodyPr wrap="square">
            <a:spAutoFit/>
          </a:bodyPr>
          <a:lstStyle/>
          <a:p>
            <a:pPr marL="444500" lvl="2" indent="-174625" algn="just" hangingPunct="0">
              <a:lnSpc>
                <a:spcPct val="115000"/>
              </a:lnSpc>
              <a:spcAft>
                <a:spcPts val="300"/>
              </a:spcAft>
              <a:buFont typeface="Arial" panose="020B0604020202020204" pitchFamily="34" charset="0"/>
              <a:buChar char="•"/>
            </a:pPr>
            <a:r>
              <a:rPr lang="es-ES" sz="1200" b="1" dirty="0">
                <a:latin typeface="Avenir Next LT Pro" panose="020B0504020202020204" pitchFamily="34" charset="0"/>
                <a:cs typeface="Calibri" panose="020F0502020204030204" pitchFamily="34" charset="0"/>
              </a:rPr>
              <a:t>Si los trabajadores están sobre el 90% del RSH, se exigirá tope de ingresos netos para el núcleo familiar </a:t>
            </a:r>
            <a:r>
              <a:rPr lang="es-ES" sz="1200" dirty="0">
                <a:latin typeface="Avenir Next LT Pro" panose="020B0504020202020204" pitchFamily="34" charset="0"/>
                <a:cs typeface="Calibri" panose="020F0502020204030204" pitchFamily="34" charset="0"/>
              </a:rPr>
              <a:t>(ingreso bruto menos impuestos e imposiciones, se consultará al S.I.I.) , que serán:</a:t>
            </a:r>
          </a:p>
        </p:txBody>
      </p:sp>
      <p:graphicFrame>
        <p:nvGraphicFramePr>
          <p:cNvPr id="3" name="Tabla 2">
            <a:extLst>
              <a:ext uri="{FF2B5EF4-FFF2-40B4-BE49-F238E27FC236}">
                <a16:creationId xmlns:a16="http://schemas.microsoft.com/office/drawing/2014/main" id="{7950B0FC-E2DD-460C-B42F-7C578AEB86B4}"/>
              </a:ext>
            </a:extLst>
          </p:cNvPr>
          <p:cNvGraphicFramePr>
            <a:graphicFrameLocks noGrp="1"/>
          </p:cNvGraphicFramePr>
          <p:nvPr>
            <p:extLst>
              <p:ext uri="{D42A27DB-BD31-4B8C-83A1-F6EECF244321}">
                <p14:modId xmlns:p14="http://schemas.microsoft.com/office/powerpoint/2010/main" val="1824355699"/>
              </p:ext>
            </p:extLst>
          </p:nvPr>
        </p:nvGraphicFramePr>
        <p:xfrm>
          <a:off x="2639299" y="4128954"/>
          <a:ext cx="6196965" cy="2396490"/>
        </p:xfrm>
        <a:graphic>
          <a:graphicData uri="http://schemas.openxmlformats.org/drawingml/2006/table">
            <a:tbl>
              <a:tblPr firstRow="1" firstCol="1" bandRow="1">
                <a:tableStyleId>{5C22544A-7EE6-4342-B048-85BDC9FD1C3A}</a:tableStyleId>
              </a:tblPr>
              <a:tblGrid>
                <a:gridCol w="2183457">
                  <a:extLst>
                    <a:ext uri="{9D8B030D-6E8A-4147-A177-3AD203B41FA5}">
                      <a16:colId xmlns:a16="http://schemas.microsoft.com/office/drawing/2014/main" val="3718101575"/>
                    </a:ext>
                  </a:extLst>
                </a:gridCol>
                <a:gridCol w="963217">
                  <a:extLst>
                    <a:ext uri="{9D8B030D-6E8A-4147-A177-3AD203B41FA5}">
                      <a16:colId xmlns:a16="http://schemas.microsoft.com/office/drawing/2014/main" val="831054066"/>
                    </a:ext>
                  </a:extLst>
                </a:gridCol>
                <a:gridCol w="963217">
                  <a:extLst>
                    <a:ext uri="{9D8B030D-6E8A-4147-A177-3AD203B41FA5}">
                      <a16:colId xmlns:a16="http://schemas.microsoft.com/office/drawing/2014/main" val="1921871021"/>
                    </a:ext>
                  </a:extLst>
                </a:gridCol>
                <a:gridCol w="1043537">
                  <a:extLst>
                    <a:ext uri="{9D8B030D-6E8A-4147-A177-3AD203B41FA5}">
                      <a16:colId xmlns:a16="http://schemas.microsoft.com/office/drawing/2014/main" val="2841611434"/>
                    </a:ext>
                  </a:extLst>
                </a:gridCol>
                <a:gridCol w="1043537">
                  <a:extLst>
                    <a:ext uri="{9D8B030D-6E8A-4147-A177-3AD203B41FA5}">
                      <a16:colId xmlns:a16="http://schemas.microsoft.com/office/drawing/2014/main" val="4112893270"/>
                    </a:ext>
                  </a:extLst>
                </a:gridCol>
              </a:tblGrid>
              <a:tr h="213995">
                <a:tc rowSpan="2">
                  <a:txBody>
                    <a:bodyPr/>
                    <a:lstStyle/>
                    <a:p>
                      <a:pPr algn="l" hangingPunct="0"/>
                      <a:r>
                        <a:rPr lang="es-ES_tradnl" sz="1100" spc="-15" dirty="0">
                          <a:solidFill>
                            <a:schemeClr val="tx1"/>
                          </a:solidFill>
                          <a:effectLst/>
                        </a:rPr>
                        <a:t>Regiones y provincias</a:t>
                      </a:r>
                      <a:endParaRPr lang="es-CL" sz="1200" b="1"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solidFill>
                      <a:schemeClr val="bg1">
                        <a:lumMod val="95000"/>
                      </a:schemeClr>
                    </a:solidFill>
                  </a:tcPr>
                </a:tc>
                <a:tc gridSpan="4">
                  <a:txBody>
                    <a:bodyPr/>
                    <a:lstStyle/>
                    <a:p>
                      <a:pPr algn="ctr" hangingPunct="0"/>
                      <a:r>
                        <a:rPr lang="es-ES_tradnl" sz="1100" spc="-15" dirty="0">
                          <a:solidFill>
                            <a:schemeClr val="tx1"/>
                          </a:solidFill>
                          <a:effectLst/>
                        </a:rPr>
                        <a:t>Ingreso neto máximo núcleo del familiar</a:t>
                      </a:r>
                      <a:endParaRPr lang="es-CL" sz="1200" b="1"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solidFill>
                      <a:schemeClr val="bg1">
                        <a:lumMod val="95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83262001"/>
                  </a:ext>
                </a:extLst>
              </a:tr>
              <a:tr h="213995">
                <a:tc vMerge="1">
                  <a:txBody>
                    <a:bodyPr/>
                    <a:lstStyle/>
                    <a:p>
                      <a:endParaRPr lang="es-CL"/>
                    </a:p>
                  </a:txBody>
                  <a:tcPr/>
                </a:tc>
                <a:tc>
                  <a:txBody>
                    <a:bodyPr/>
                    <a:lstStyle/>
                    <a:p>
                      <a:pPr algn="ctr" hangingPunct="0"/>
                      <a:r>
                        <a:rPr lang="es-ES_tradnl" sz="1100" spc="-15">
                          <a:effectLst/>
                        </a:rPr>
                        <a:t>Unipersonal</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tc>
                <a:tc>
                  <a:txBody>
                    <a:bodyPr/>
                    <a:lstStyle/>
                    <a:p>
                      <a:pPr algn="ctr" hangingPunct="0"/>
                      <a:r>
                        <a:rPr lang="es-ES_tradnl" sz="1100" spc="-15">
                          <a:effectLst/>
                        </a:rPr>
                        <a:t>Dos integrantes</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tc>
                <a:tc>
                  <a:txBody>
                    <a:bodyPr/>
                    <a:lstStyle/>
                    <a:p>
                      <a:pPr algn="ctr" hangingPunct="0"/>
                      <a:r>
                        <a:rPr lang="es-ES_tradnl" sz="1100" spc="-15">
                          <a:effectLst/>
                        </a:rPr>
                        <a:t>Tres integrantes</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hangingPunct="0"/>
                      <a:r>
                        <a:rPr lang="es-ES_tradnl" sz="1100" spc="-15">
                          <a:effectLst/>
                        </a:rPr>
                        <a:t>Cuatro o más integrantes</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55461045"/>
                  </a:ext>
                </a:extLst>
              </a:tr>
              <a:tr h="525780">
                <a:tc>
                  <a:txBody>
                    <a:bodyPr/>
                    <a:lstStyle/>
                    <a:p>
                      <a:pPr algn="just" hangingPunct="0"/>
                      <a:r>
                        <a:rPr lang="es-ES_tradnl" sz="1100" spc="-15" dirty="0">
                          <a:solidFill>
                            <a:schemeClr val="tx1"/>
                          </a:solidFill>
                          <a:effectLst/>
                        </a:rPr>
                        <a:t>Regiones de Coquimbo, Valparaíso, Libertador General Bernardo O’Higgins, Maule, Ñuble, Biobío, La Araucanía, Los Ríos, Los Lagos y Metropolitana.</a:t>
                      </a:r>
                      <a:endParaRPr lang="es-CL" sz="1200" b="1"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solidFill>
                      <a:schemeClr val="bg1">
                        <a:lumMod val="95000"/>
                      </a:schemeClr>
                    </a:solidFill>
                  </a:tcPr>
                </a:tc>
                <a:tc>
                  <a:txBody>
                    <a:bodyPr/>
                    <a:lstStyle/>
                    <a:p>
                      <a:pPr algn="ctr" hangingPunct="0"/>
                      <a:r>
                        <a:rPr lang="es-ES_tradnl" sz="1100" spc="-15">
                          <a:effectLst/>
                        </a:rPr>
                        <a:t>$ 1.404.569</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tc>
                <a:tc>
                  <a:txBody>
                    <a:bodyPr/>
                    <a:lstStyle/>
                    <a:p>
                      <a:pPr algn="ctr" hangingPunct="0"/>
                      <a:r>
                        <a:rPr lang="es-ES_tradnl" sz="1100" spc="-15">
                          <a:effectLst/>
                        </a:rPr>
                        <a:t>$ 2.028.822</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tc>
                <a:tc>
                  <a:txBody>
                    <a:bodyPr/>
                    <a:lstStyle/>
                    <a:p>
                      <a:pPr algn="ctr" hangingPunct="0"/>
                      <a:r>
                        <a:rPr lang="es-ES_tradnl" sz="1100" spc="-15">
                          <a:effectLst/>
                        </a:rPr>
                        <a:t>$ 2.278.523</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hangingPunct="0"/>
                      <a:r>
                        <a:rPr lang="es-ES_tradnl" sz="1100">
                          <a:effectLst/>
                        </a:rPr>
                        <a:t>$2.528.224</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0227743"/>
                  </a:ext>
                </a:extLst>
              </a:tr>
              <a:tr h="214630">
                <a:tc>
                  <a:txBody>
                    <a:bodyPr/>
                    <a:lstStyle/>
                    <a:p>
                      <a:pPr algn="just" hangingPunct="0"/>
                      <a:r>
                        <a:rPr lang="es-ES_tradnl" sz="1100" spc="-15" dirty="0">
                          <a:solidFill>
                            <a:schemeClr val="tx1"/>
                          </a:solidFill>
                          <a:effectLst/>
                        </a:rPr>
                        <a:t>Regiones de Arica y Parinacota, Tarapacá, Antofagasta, Atacama, Aysén del General Carlos Ibáñez del Campo, Magallanes y Antártica; Provincias de Chiloé.</a:t>
                      </a:r>
                      <a:endParaRPr lang="es-CL" sz="1200" b="1"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solidFill>
                      <a:schemeClr val="bg1">
                        <a:lumMod val="95000"/>
                      </a:schemeClr>
                    </a:solidFill>
                  </a:tcPr>
                </a:tc>
                <a:tc>
                  <a:txBody>
                    <a:bodyPr/>
                    <a:lstStyle/>
                    <a:p>
                      <a:pPr algn="ctr" hangingPunct="0"/>
                      <a:r>
                        <a:rPr lang="es-ES_tradnl" sz="1100" spc="-15">
                          <a:effectLst/>
                        </a:rPr>
                        <a:t>$ 1.872.759</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tc>
                <a:tc>
                  <a:txBody>
                    <a:bodyPr/>
                    <a:lstStyle/>
                    <a:p>
                      <a:pPr algn="ctr" hangingPunct="0"/>
                      <a:r>
                        <a:rPr lang="es-ES_tradnl" sz="1100" spc="-15">
                          <a:effectLst/>
                        </a:rPr>
                        <a:t>$ 2.497.012</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36195" marR="36195" marT="36195" marB="36195" anchor="ctr"/>
                </a:tc>
                <a:tc>
                  <a:txBody>
                    <a:bodyPr/>
                    <a:lstStyle/>
                    <a:p>
                      <a:pPr algn="ctr" hangingPunct="0"/>
                      <a:r>
                        <a:rPr lang="es-ES_tradnl" sz="1100" spc="-15">
                          <a:effectLst/>
                        </a:rPr>
                        <a:t>$ 2.746.713</a:t>
                      </a:r>
                      <a:endParaRPr lang="es-CL" sz="1200" b="1">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hangingPunct="0"/>
                      <a:r>
                        <a:rPr lang="es-ES_tradnl" sz="1100" spc="-15" dirty="0">
                          <a:effectLst/>
                        </a:rPr>
                        <a:t>$2.996.414</a:t>
                      </a:r>
                      <a:endParaRPr lang="es-CL" sz="12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37334316"/>
                  </a:ext>
                </a:extLst>
              </a:tr>
            </a:tbl>
          </a:graphicData>
        </a:graphic>
      </p:graphicFrame>
      <p:sp>
        <p:nvSpPr>
          <p:cNvPr id="12" name="CuadroTexto 11">
            <a:extLst>
              <a:ext uri="{FF2B5EF4-FFF2-40B4-BE49-F238E27FC236}">
                <a16:creationId xmlns:a16="http://schemas.microsoft.com/office/drawing/2014/main" id="{6BED6FE7-E7DA-4306-A768-FA891E6A696C}"/>
              </a:ext>
            </a:extLst>
          </p:cNvPr>
          <p:cNvSpPr txBox="1"/>
          <p:nvPr/>
        </p:nvSpPr>
        <p:spPr>
          <a:xfrm>
            <a:off x="250554" y="528285"/>
            <a:ext cx="8710565" cy="338554"/>
          </a:xfrm>
          <a:prstGeom prst="rect">
            <a:avLst/>
          </a:prstGeom>
          <a:noFill/>
        </p:spPr>
        <p:txBody>
          <a:bodyPr wrap="square">
            <a:spAutoFit/>
          </a:bodyPr>
          <a:lstStyle/>
          <a:p>
            <a:pPr algn="just" hangingPunct="0">
              <a:spcBef>
                <a:spcPts val="600"/>
              </a:spcBef>
              <a:spcAft>
                <a:spcPts val="600"/>
              </a:spcAft>
            </a:pPr>
            <a:r>
              <a:rPr lang="es-CL" sz="1600" b="1" dirty="0">
                <a:latin typeface="Avenir Next LT Pro" panose="020B0504020202020204" pitchFamily="34" charset="0"/>
                <a:ea typeface="Calibri" panose="020F0502020204030204" pitchFamily="34" charset="0"/>
                <a:cs typeface="Calibri" panose="020F0502020204030204" pitchFamily="34" charset="0"/>
              </a:rPr>
              <a:t>Antecedentes de postulación y características de los proyectos</a:t>
            </a:r>
          </a:p>
        </p:txBody>
      </p:sp>
    </p:spTree>
    <p:extLst>
      <p:ext uri="{BB962C8B-B14F-4D97-AF65-F5344CB8AC3E}">
        <p14:creationId xmlns:p14="http://schemas.microsoft.com/office/powerpoint/2010/main" val="133786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B7E4E087-CF31-41A9-97CB-645438C5B05C}"/>
              </a:ext>
            </a:extLst>
          </p:cNvPr>
          <p:cNvSpPr txBox="1"/>
          <p:nvPr/>
        </p:nvSpPr>
        <p:spPr>
          <a:xfrm>
            <a:off x="250554" y="878829"/>
            <a:ext cx="10957138" cy="6083268"/>
          </a:xfrm>
          <a:prstGeom prst="rect">
            <a:avLst/>
          </a:prstGeom>
          <a:noFill/>
        </p:spPr>
        <p:txBody>
          <a:bodyPr wrap="square">
            <a:spAutoFit/>
          </a:bodyPr>
          <a:lstStyle/>
          <a:p>
            <a:pPr marL="269875" lvl="1" indent="-269875" algn="just" defTabSz="269875" hangingPunct="0">
              <a:spcAft>
                <a:spcPts val="300"/>
              </a:spcAft>
            </a:pPr>
            <a:r>
              <a:rPr lang="es-CL" sz="1200" b="1" dirty="0">
                <a:latin typeface="Avenir Next LT Pro" panose="020B0504020202020204" pitchFamily="34" charset="0"/>
                <a:ea typeface="Calibri" panose="020F0502020204030204" pitchFamily="34" charset="0"/>
                <a:cs typeface="Calibri" panose="020F0502020204030204" pitchFamily="34" charset="0"/>
              </a:rPr>
              <a:t>3.	Presentar la nómina de trabajadores postulantes</a:t>
            </a:r>
          </a:p>
          <a:p>
            <a:pPr marL="442913" lvl="1" indent="-179388" algn="just" defTabSz="269875" hangingPunct="0">
              <a:spcAft>
                <a:spcPts val="300"/>
              </a:spcAft>
              <a:buFont typeface="Arial" panose="020B0604020202020204" pitchFamily="34" charset="0"/>
              <a:buChar char="•"/>
            </a:pPr>
            <a:r>
              <a:rPr lang="es-CL" sz="1100" dirty="0">
                <a:latin typeface="Avenir Next LT Pro" panose="020B0504020202020204" pitchFamily="34" charset="0"/>
                <a:cs typeface="Calibri" panose="020F0502020204030204" pitchFamily="34" charset="0"/>
              </a:rPr>
              <a:t>Mínimo 20% trabajadores  hasta el 50% RSH</a:t>
            </a:r>
          </a:p>
          <a:p>
            <a:pPr marL="442913" lvl="1" indent="-179388" algn="just" defTabSz="269875" hangingPunct="0">
              <a:spcAft>
                <a:spcPts val="300"/>
              </a:spcAft>
              <a:buFont typeface="Arial" panose="020B0604020202020204" pitchFamily="34" charset="0"/>
              <a:buChar char="•"/>
            </a:pPr>
            <a:r>
              <a:rPr lang="es-CL" sz="1100" dirty="0">
                <a:latin typeface="Avenir Next LT Pro" panose="020B0504020202020204" pitchFamily="34" charset="0"/>
                <a:cs typeface="Calibri" panose="020F0502020204030204" pitchFamily="34" charset="0"/>
              </a:rPr>
              <a:t>Mínimo 60 % trabajadores hasta el 90% RSH</a:t>
            </a:r>
          </a:p>
          <a:p>
            <a:pPr marL="442913" lvl="1" indent="-179388" algn="just" defTabSz="269875" hangingPunct="0">
              <a:spcAft>
                <a:spcPts val="1200"/>
              </a:spcAft>
              <a:buFont typeface="Arial" panose="020B0604020202020204" pitchFamily="34" charset="0"/>
              <a:buChar char="•"/>
            </a:pPr>
            <a:r>
              <a:rPr lang="es-CL" sz="1100" dirty="0">
                <a:latin typeface="Avenir Next LT Pro" panose="020B0504020202020204" pitchFamily="34" charset="0"/>
                <a:cs typeface="Calibri" panose="020F0502020204030204" pitchFamily="34" charset="0"/>
              </a:rPr>
              <a:t>Podrán considerarse trabajadores de más del 90% RSH, con tope de renta señalado, que podrán optar a viviendas del tercer tramo de precio de vivienda, si es que el proyecto lo considera </a:t>
            </a:r>
          </a:p>
          <a:p>
            <a:pPr marL="269875" lvl="1" indent="-269875" algn="just" defTabSz="269875" hangingPunct="0">
              <a:spcAft>
                <a:spcPts val="300"/>
              </a:spcAft>
            </a:pPr>
            <a:r>
              <a:rPr lang="es-CL" sz="1200" b="1" dirty="0">
                <a:latin typeface="Avenir Next LT Pro" panose="020B0504020202020204" pitchFamily="34" charset="0"/>
                <a:ea typeface="Calibri" panose="020F0502020204030204" pitchFamily="34" charset="0"/>
                <a:cs typeface="Calibri" panose="020F0502020204030204" pitchFamily="34" charset="0"/>
              </a:rPr>
              <a:t>4.	Apoyo de las empresas para el desarrollo del proyecto: </a:t>
            </a:r>
            <a:r>
              <a:rPr lang="es-CL" sz="1200" dirty="0">
                <a:latin typeface="Avenir Next LT Pro" panose="020B0504020202020204" pitchFamily="34" charset="0"/>
                <a:ea typeface="Calibri" panose="020F0502020204030204" pitchFamily="34" charset="0"/>
                <a:cs typeface="Calibri" panose="020F0502020204030204" pitchFamily="34" charset="0"/>
              </a:rPr>
              <a:t>c</a:t>
            </a:r>
            <a:r>
              <a:rPr lang="es-CL" sz="1100" dirty="0">
                <a:latin typeface="Avenir Next LT Pro" panose="020B0504020202020204" pitchFamily="34" charset="0"/>
                <a:cs typeface="Calibri" panose="020F0502020204030204" pitchFamily="34" charset="0"/>
              </a:rPr>
              <a:t>onformación de un Equipo de Trabajo que involucre al grupo postulante, en el diseño y desarrollo del proyecto (debe estar en el Convenio de Trabajo). </a:t>
            </a:r>
          </a:p>
          <a:p>
            <a:pPr marL="898525" lvl="3" indent="-171450" algn="just" hangingPunct="0">
              <a:lnSpc>
                <a:spcPct val="115000"/>
              </a:lnSpc>
              <a:spcAft>
                <a:spcPts val="300"/>
              </a:spcAft>
              <a:buFont typeface="Arial" panose="020B0604020202020204" pitchFamily="34" charset="0"/>
              <a:buChar char="•"/>
            </a:pPr>
            <a:r>
              <a:rPr lang="es-CL" sz="1050" dirty="0">
                <a:latin typeface="Avenir Next LT Pro" panose="020B0504020202020204" pitchFamily="34" charset="0"/>
                <a:cs typeface="Calibri" panose="020F0502020204030204" pitchFamily="34" charset="0"/>
              </a:rPr>
              <a:t>Caso trabajadores públicos o municipales, SERVIU con cargo a recursos de asistencia técnica podrá contratar dichas labores para la ejecución del proyecto arquitectónico  y proyectos técnicos, o podrán ser ejecutados por éste.</a:t>
            </a:r>
          </a:p>
          <a:p>
            <a:pPr marL="898525" lvl="3" indent="-171450" algn="just" hangingPunct="0">
              <a:lnSpc>
                <a:spcPct val="115000"/>
              </a:lnSpc>
              <a:spcAft>
                <a:spcPts val="1200"/>
              </a:spcAft>
              <a:buFont typeface="Arial" panose="020B0604020202020204" pitchFamily="34" charset="0"/>
              <a:buChar char="•"/>
            </a:pPr>
            <a:r>
              <a:rPr lang="es-CL" sz="1050" dirty="0">
                <a:latin typeface="Avenir Next LT Pro" panose="020B0504020202020204" pitchFamily="34" charset="0"/>
                <a:cs typeface="Calibri" panose="020F0502020204030204" pitchFamily="34" charset="0"/>
              </a:rPr>
              <a:t> Caso empresas privadas o públicas, podrán contratar los servicios de una entidad que se encargue </a:t>
            </a:r>
            <a:r>
              <a:rPr lang="es-ES_tradnl" sz="1050" dirty="0">
                <a:latin typeface="Avenir Next LT Pro" panose="020B0504020202020204" pitchFamily="34" charset="0"/>
                <a:cs typeface="Calibri" panose="020F0502020204030204" pitchFamily="34" charset="0"/>
              </a:rPr>
              <a:t>labores de gestión del proyecto, contratación de las obras, seguimiento de la ejecución de las obras y de la adjudicación de las viviendas. No tendrán financiamiento con cargo a recursos de AT.</a:t>
            </a:r>
            <a:endParaRPr lang="es-CL" sz="1050" dirty="0">
              <a:latin typeface="Avenir Next LT Pro" panose="020B0504020202020204" pitchFamily="34" charset="0"/>
              <a:cs typeface="Calibri" panose="020F0502020204030204" pitchFamily="34" charset="0"/>
            </a:endParaRPr>
          </a:p>
          <a:p>
            <a:pPr marL="269875" lvl="1" indent="-269875" algn="just" defTabSz="269875" hangingPunct="0">
              <a:spcAft>
                <a:spcPts val="300"/>
              </a:spcAft>
            </a:pPr>
            <a:r>
              <a:rPr lang="es-CL" sz="1200" b="1" dirty="0">
                <a:latin typeface="Avenir Next LT Pro" panose="020B0504020202020204" pitchFamily="34" charset="0"/>
                <a:ea typeface="Calibri" panose="020F0502020204030204" pitchFamily="34" charset="0"/>
                <a:cs typeface="Calibri" panose="020F0502020204030204" pitchFamily="34" charset="0"/>
              </a:rPr>
              <a:t> 5.	Presentar carta firmada por representantes del empleador, el representante legal de la organización de trabajadores a que corresponde el grupo postulante y una empresa constructora.</a:t>
            </a:r>
          </a:p>
          <a:p>
            <a:pPr marL="444500" lvl="2" indent="-174625" algn="just" hangingPunct="0">
              <a:lnSpc>
                <a:spcPct val="115000"/>
              </a:lnSpc>
              <a:spcAft>
                <a:spcPts val="1200"/>
              </a:spcAft>
              <a:buFont typeface="Arial" panose="020B0604020202020204" pitchFamily="34" charset="0"/>
              <a:buChar char="•"/>
            </a:pPr>
            <a:r>
              <a:rPr lang="es-ES" sz="1050" dirty="0">
                <a:latin typeface="Avenir Next LT Pro" panose="020B0504020202020204" pitchFamily="34" charset="0"/>
                <a:cs typeface="Calibri" panose="020F0502020204030204" pitchFamily="34" charset="0"/>
              </a:rPr>
              <a:t>Carta debe acreditar que el proyecto presentado ha sido evaluado y que está dentro del financiamiento disponible para si ejecución.</a:t>
            </a:r>
          </a:p>
          <a:p>
            <a:pPr marL="228600" lvl="2" indent="-228600" algn="just" defTabSz="269875" hangingPunct="0">
              <a:lnSpc>
                <a:spcPct val="115000"/>
              </a:lnSpc>
              <a:spcAft>
                <a:spcPts val="300"/>
              </a:spcAft>
              <a:buAutoNum type="arabicPeriod" startAt="6"/>
            </a:pPr>
            <a:r>
              <a:rPr lang="es-ES" sz="1100" b="1" dirty="0">
                <a:latin typeface="Avenir Next LT Pro" panose="020B0504020202020204" pitchFamily="34" charset="0"/>
                <a:cs typeface="Calibri" panose="020F0502020204030204" pitchFamily="34" charset="0"/>
              </a:rPr>
              <a:t>Solo se permitirá la postulación de un integrantes del grupo familiar que comparta el mismo RSH (ver detalles)</a:t>
            </a:r>
          </a:p>
          <a:p>
            <a:pPr marL="228600" lvl="2" indent="-228600" algn="just" defTabSz="269875" hangingPunct="0">
              <a:lnSpc>
                <a:spcPct val="115000"/>
              </a:lnSpc>
              <a:spcAft>
                <a:spcPts val="300"/>
              </a:spcAft>
              <a:buAutoNum type="arabicPeriod" startAt="6"/>
            </a:pPr>
            <a:r>
              <a:rPr lang="es-ES_tradnl" sz="1100" b="1" dirty="0">
                <a:latin typeface="Avenir Next LT Pro" panose="020B0504020202020204" pitchFamily="34" charset="0"/>
                <a:cs typeface="Calibri" panose="020F0502020204030204" pitchFamily="34" charset="0"/>
              </a:rPr>
              <a:t>Formulario de incorporación al proyecto para cada trabajador incluido en la nómina de postulantes.</a:t>
            </a:r>
          </a:p>
          <a:p>
            <a:pPr marL="442913" lvl="3" indent="-179388" algn="just" defTabSz="269875" hangingPunct="0">
              <a:lnSpc>
                <a:spcPct val="115000"/>
              </a:lnSpc>
              <a:spcAft>
                <a:spcPts val="300"/>
              </a:spcAft>
              <a:buFont typeface="Arial" panose="020B0604020202020204" pitchFamily="34" charset="0"/>
              <a:buChar char="•"/>
            </a:pPr>
            <a:r>
              <a:rPr lang="es-ES_tradnl" sz="1050" dirty="0">
                <a:latin typeface="Avenir Next LT Pro" panose="020B0504020202020204" pitchFamily="34" charset="0"/>
                <a:cs typeface="Calibri" panose="020F0502020204030204" pitchFamily="34" charset="0"/>
              </a:rPr>
              <a:t>Declaración de cada trabajador postulante que conoce el proyecto y sus características.</a:t>
            </a:r>
          </a:p>
          <a:p>
            <a:pPr marL="442913" lvl="3" indent="-179388" algn="just" defTabSz="269875" hangingPunct="0">
              <a:lnSpc>
                <a:spcPct val="115000"/>
              </a:lnSpc>
              <a:spcAft>
                <a:spcPts val="1200"/>
              </a:spcAft>
              <a:buFont typeface="Arial" panose="020B0604020202020204" pitchFamily="34" charset="0"/>
              <a:buChar char="•"/>
            </a:pPr>
            <a:r>
              <a:rPr lang="es-ES_tradnl" sz="1050" dirty="0">
                <a:latin typeface="Avenir Next LT Pro" panose="020B0504020202020204" pitchFamily="34" charset="0"/>
                <a:cs typeface="Calibri" panose="020F0502020204030204" pitchFamily="34" charset="0"/>
              </a:rPr>
              <a:t>La nómina podrá incluir hasta un 20% de trabajadores que no sean parte del sindicato o asociación gremial, siempre y cuando sean trabajadores de la empresa, organismo público o municipal, según corresponda.</a:t>
            </a:r>
            <a:endParaRPr lang="es-CL" sz="1050" dirty="0">
              <a:latin typeface="Avenir Next LT Pro" panose="020B0504020202020204" pitchFamily="34" charset="0"/>
              <a:ea typeface="Calibri" panose="020F0502020204030204" pitchFamily="34" charset="0"/>
              <a:cs typeface="Calibri" panose="020F0502020204030204" pitchFamily="34" charset="0"/>
            </a:endParaRPr>
          </a:p>
          <a:p>
            <a:pPr marL="269875" lvl="1" indent="-269875" algn="just" defTabSz="269875" hangingPunct="0">
              <a:spcAft>
                <a:spcPts val="1200"/>
              </a:spcAft>
            </a:pPr>
            <a:r>
              <a:rPr lang="es-CL" sz="1200" b="1" dirty="0">
                <a:latin typeface="Avenir Next LT Pro" panose="020B0504020202020204" pitchFamily="34" charset="0"/>
                <a:ea typeface="Calibri" panose="020F0502020204030204" pitchFamily="34" charset="0"/>
                <a:cs typeface="Calibri" panose="020F0502020204030204" pitchFamily="34" charset="0"/>
              </a:rPr>
              <a:t>8.	</a:t>
            </a:r>
            <a:r>
              <a:rPr lang="es-CL" sz="1100" b="1" dirty="0">
                <a:latin typeface="Avenir Next LT Pro" panose="020B0504020202020204" pitchFamily="34" charset="0"/>
                <a:ea typeface="Calibri" panose="020F0502020204030204" pitchFamily="34" charset="0"/>
                <a:cs typeface="Calibri" panose="020F0502020204030204" pitchFamily="34" charset="0"/>
              </a:rPr>
              <a:t>Postulantes deben cumplir requisitos señalados en el artículo 16 y no tener alguno de los impedimentos que señala el artículo 17 del D.S. </a:t>
            </a:r>
            <a:r>
              <a:rPr lang="es-CL" sz="1100" b="1" dirty="0" err="1">
                <a:latin typeface="Avenir Next LT Pro" panose="020B0504020202020204" pitchFamily="34" charset="0"/>
                <a:ea typeface="Calibri" panose="020F0502020204030204" pitchFamily="34" charset="0"/>
                <a:cs typeface="Calibri" panose="020F0502020204030204" pitchFamily="34" charset="0"/>
              </a:rPr>
              <a:t>N°</a:t>
            </a:r>
            <a:r>
              <a:rPr lang="es-CL" sz="1100" b="1" dirty="0">
                <a:latin typeface="Avenir Next LT Pro" panose="020B0504020202020204" pitchFamily="34" charset="0"/>
                <a:ea typeface="Calibri" panose="020F0502020204030204" pitchFamily="34" charset="0"/>
                <a:cs typeface="Calibri" panose="020F0502020204030204" pitchFamily="34" charset="0"/>
              </a:rPr>
              <a:t> 1. </a:t>
            </a:r>
          </a:p>
          <a:p>
            <a:pPr marL="269875" lvl="1" indent="-269875" algn="just" defTabSz="269875" hangingPunct="0">
              <a:spcAft>
                <a:spcPts val="1200"/>
              </a:spcAft>
            </a:pPr>
            <a:r>
              <a:rPr lang="es-CL" sz="1100" b="1" dirty="0">
                <a:latin typeface="Avenir Next LT Pro" panose="020B0504020202020204" pitchFamily="34" charset="0"/>
                <a:ea typeface="Calibri" panose="020F0502020204030204" pitchFamily="34" charset="0"/>
                <a:cs typeface="Calibri" panose="020F0502020204030204" pitchFamily="34" charset="0"/>
              </a:rPr>
              <a:t>9.	No se exige Certificado de Preaprobación de crédito ni de acreditar recursos necesarios para financiar la vivienda que establece el D.S. </a:t>
            </a:r>
            <a:r>
              <a:rPr lang="es-CL" sz="1100" b="1" dirty="0" err="1">
                <a:latin typeface="Avenir Next LT Pro" panose="020B0504020202020204" pitchFamily="34" charset="0"/>
                <a:ea typeface="Calibri" panose="020F0502020204030204" pitchFamily="34" charset="0"/>
                <a:cs typeface="Calibri" panose="020F0502020204030204" pitchFamily="34" charset="0"/>
              </a:rPr>
              <a:t>N°</a:t>
            </a:r>
            <a:r>
              <a:rPr lang="es-CL" sz="1100" b="1" dirty="0">
                <a:latin typeface="Avenir Next LT Pro" panose="020B0504020202020204" pitchFamily="34" charset="0"/>
                <a:ea typeface="Calibri" panose="020F0502020204030204" pitchFamily="34" charset="0"/>
                <a:cs typeface="Calibri" panose="020F0502020204030204" pitchFamily="34" charset="0"/>
              </a:rPr>
              <a:t> 1.</a:t>
            </a:r>
          </a:p>
          <a:p>
            <a:pPr marL="263525" lvl="1" indent="-263525" algn="just" hangingPunct="0">
              <a:spcAft>
                <a:spcPts val="600"/>
              </a:spcAft>
            </a:pPr>
            <a:r>
              <a:rPr lang="es-CL" sz="1100" b="1" dirty="0">
                <a:latin typeface="Avenir Next LT Pro" panose="020B0504020202020204" pitchFamily="34" charset="0"/>
                <a:ea typeface="Calibri" panose="020F0502020204030204" pitchFamily="34" charset="0"/>
                <a:cs typeface="Calibri" panose="020F0502020204030204" pitchFamily="34" charset="0"/>
              </a:rPr>
              <a:t>10.	Se podrá reemplazar hasta un 30% de los trabajadores postulantes presentados, </a:t>
            </a:r>
            <a:r>
              <a:rPr lang="es-ES" sz="1100" dirty="0">
                <a:latin typeface="Avenir Next LT Pro" panose="020B0504020202020204" pitchFamily="34" charset="0"/>
                <a:cs typeface="Calibri" panose="020F0502020204030204" pitchFamily="34" charset="0"/>
              </a:rPr>
              <a:t>deben cumplir con los requisitos para ser seleccionados y con el ahorro mínimo correspondiente al tramo de precio de vivienda del reemplazado.</a:t>
            </a:r>
            <a:endParaRPr lang="es-CL" sz="1100" dirty="0">
              <a:latin typeface="Avenir Next LT Pro" panose="020B0504020202020204" pitchFamily="34" charset="0"/>
              <a:ea typeface="Calibri" panose="020F0502020204030204" pitchFamily="34" charset="0"/>
              <a:cs typeface="Calibri" panose="020F0502020204030204" pitchFamily="34" charset="0"/>
            </a:endParaRPr>
          </a:p>
          <a:p>
            <a:pPr marL="444500" lvl="3" indent="-174625" algn="just" defTabSz="269875" hangingPunct="0">
              <a:lnSpc>
                <a:spcPct val="115000"/>
              </a:lnSpc>
              <a:spcAft>
                <a:spcPts val="600"/>
              </a:spcAft>
              <a:buFont typeface="Arial" panose="020B0604020202020204" pitchFamily="34" charset="0"/>
              <a:buChar char="•"/>
            </a:pPr>
            <a:endParaRPr lang="es-ES_tradnl" sz="1100" dirty="0">
              <a:latin typeface="Avenir Next LT Pro" panose="020B0504020202020204" pitchFamily="34" charset="0"/>
              <a:cs typeface="Calibri" panose="020F0502020204030204" pitchFamily="34" charset="0"/>
            </a:endParaRPr>
          </a:p>
          <a:p>
            <a:pPr marL="444500" lvl="3" indent="-174625" algn="just" defTabSz="269875" hangingPunct="0">
              <a:lnSpc>
                <a:spcPct val="115000"/>
              </a:lnSpc>
              <a:spcAft>
                <a:spcPts val="600"/>
              </a:spcAft>
              <a:buFont typeface="Arial" panose="020B0604020202020204" pitchFamily="34" charset="0"/>
              <a:buChar char="•"/>
            </a:pPr>
            <a:endParaRPr lang="es-ES_tradnl" sz="1100" dirty="0">
              <a:latin typeface="Avenir Next LT Pro" panose="020B050402020202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3EE69C50-7153-48E8-B8AD-F326709CED0C}"/>
              </a:ext>
            </a:extLst>
          </p:cNvPr>
          <p:cNvSpPr txBox="1"/>
          <p:nvPr/>
        </p:nvSpPr>
        <p:spPr>
          <a:xfrm>
            <a:off x="250554" y="490061"/>
            <a:ext cx="8710565" cy="338554"/>
          </a:xfrm>
          <a:prstGeom prst="rect">
            <a:avLst/>
          </a:prstGeom>
          <a:noFill/>
        </p:spPr>
        <p:txBody>
          <a:bodyPr wrap="square">
            <a:spAutoFit/>
          </a:bodyPr>
          <a:lstStyle/>
          <a:p>
            <a:pPr algn="just" hangingPunct="0">
              <a:spcBef>
                <a:spcPts val="600"/>
              </a:spcBef>
              <a:spcAft>
                <a:spcPts val="600"/>
              </a:spcAft>
            </a:pPr>
            <a:r>
              <a:rPr lang="es-CL" sz="1600" b="1" dirty="0">
                <a:latin typeface="Avenir Next LT Pro" panose="020B0504020202020204" pitchFamily="34" charset="0"/>
                <a:ea typeface="Calibri" panose="020F0502020204030204" pitchFamily="34" charset="0"/>
                <a:cs typeface="Calibri" panose="020F0502020204030204" pitchFamily="34" charset="0"/>
              </a:rPr>
              <a:t>Antecedentes de postulación y características de los proyectos</a:t>
            </a:r>
          </a:p>
        </p:txBody>
      </p:sp>
    </p:spTree>
    <p:extLst>
      <p:ext uri="{BB962C8B-B14F-4D97-AF65-F5344CB8AC3E}">
        <p14:creationId xmlns:p14="http://schemas.microsoft.com/office/powerpoint/2010/main" val="291721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73" name="CuadroTexto 72">
            <a:extLst>
              <a:ext uri="{FF2B5EF4-FFF2-40B4-BE49-F238E27FC236}">
                <a16:creationId xmlns:a16="http://schemas.microsoft.com/office/drawing/2014/main" id="{B7E4E087-CF31-41A9-97CB-645438C5B05C}"/>
              </a:ext>
            </a:extLst>
          </p:cNvPr>
          <p:cNvSpPr txBox="1"/>
          <p:nvPr/>
        </p:nvSpPr>
        <p:spPr>
          <a:xfrm>
            <a:off x="336788" y="4912419"/>
            <a:ext cx="10948489" cy="1080680"/>
          </a:xfrm>
          <a:prstGeom prst="rect">
            <a:avLst/>
          </a:prstGeom>
          <a:noFill/>
        </p:spPr>
        <p:txBody>
          <a:bodyPr wrap="square">
            <a:spAutoFit/>
          </a:bodyPr>
          <a:lstStyle/>
          <a:p>
            <a:pPr marL="171450" lvl="2" indent="-171450" algn="just" defTabSz="269875" hangingPunct="0">
              <a:lnSpc>
                <a:spcPct val="115000"/>
              </a:lnSpc>
              <a:spcAft>
                <a:spcPts val="600"/>
              </a:spcAft>
              <a:buFont typeface="Arial" panose="020B0604020202020204" pitchFamily="34" charset="0"/>
              <a:buChar char="•"/>
            </a:pPr>
            <a:r>
              <a:rPr lang="es-CL" sz="1200" dirty="0">
                <a:latin typeface="Avenir Next LT Pro" panose="020B0504020202020204" pitchFamily="34" charset="0"/>
                <a:ea typeface="Calibri" panose="020F0502020204030204" pitchFamily="34" charset="0"/>
                <a:cs typeface="Calibri" panose="020F0502020204030204" pitchFamily="34" charset="0"/>
              </a:rPr>
              <a:t>Montos incluyen subsidio adicional de 200 UF por ser Proyectos de Integración</a:t>
            </a:r>
          </a:p>
          <a:p>
            <a:pPr marL="171450" lvl="2" indent="-171450" algn="just" defTabSz="269875" hangingPunct="0">
              <a:lnSpc>
                <a:spcPct val="115000"/>
              </a:lnSpc>
              <a:spcAft>
                <a:spcPts val="600"/>
              </a:spcAft>
              <a:buFont typeface="Arial" panose="020B0604020202020204" pitchFamily="34" charset="0"/>
              <a:buChar char="•"/>
              <a:tabLst>
                <a:tab pos="-3330575" algn="l"/>
                <a:tab pos="2743200" algn="l"/>
              </a:tabLst>
            </a:pPr>
            <a:r>
              <a:rPr lang="es-ES_tradnl" sz="1200" dirty="0">
                <a:latin typeface="Avenir Next LT Pro" panose="020B0504020202020204" pitchFamily="34" charset="0"/>
                <a:cs typeface="Calibri" panose="020F0502020204030204" pitchFamily="34" charset="0"/>
              </a:rPr>
              <a:t>A lo menos el 50% del ahorro mínimo señalado deberá estar depositado al 30 de noviembre de 2022, en alguna de las cuentas o instrumentos de ahorro señalados en el D.S. </a:t>
            </a:r>
            <a:r>
              <a:rPr lang="es-ES_tradnl" sz="1200" dirty="0" err="1">
                <a:latin typeface="Avenir Next LT Pro" panose="020B0504020202020204" pitchFamily="34" charset="0"/>
                <a:cs typeface="Calibri" panose="020F0502020204030204" pitchFamily="34" charset="0"/>
              </a:rPr>
              <a:t>N°</a:t>
            </a:r>
            <a:r>
              <a:rPr lang="es-ES_tradnl" sz="1200" dirty="0">
                <a:latin typeface="Avenir Next LT Pro" panose="020B0504020202020204" pitchFamily="34" charset="0"/>
                <a:cs typeface="Calibri" panose="020F0502020204030204" pitchFamily="34" charset="0"/>
              </a:rPr>
              <a:t> 1. El 50% restante deberá ser enterado hasta la fecha de suscripción de la respectiva escritura de compraventa.</a:t>
            </a:r>
            <a:endParaRPr lang="es-CL" sz="1200" dirty="0">
              <a:latin typeface="Avenir Next LT Pro" panose="020B0504020202020204" pitchFamily="34" charset="0"/>
              <a:cs typeface="Calibri" panose="020F0502020204030204" pitchFamily="34" charset="0"/>
            </a:endParaRPr>
          </a:p>
          <a:p>
            <a:pPr marL="171450" lvl="2" indent="-171450" algn="just" defTabSz="269875" hangingPunct="0">
              <a:lnSpc>
                <a:spcPct val="115000"/>
              </a:lnSpc>
              <a:spcAft>
                <a:spcPts val="600"/>
              </a:spcAft>
              <a:buFont typeface="Arial" panose="020B0604020202020204" pitchFamily="34" charset="0"/>
              <a:buChar char="•"/>
              <a:tabLst>
                <a:tab pos="-3330575" algn="l"/>
                <a:tab pos="2743200" algn="l"/>
              </a:tabLst>
            </a:pPr>
            <a:r>
              <a:rPr lang="es-ES_tradnl" sz="1200" dirty="0">
                <a:latin typeface="Avenir Next LT Pro" panose="020B0504020202020204" pitchFamily="34" charset="0"/>
                <a:cs typeface="Calibri" panose="020F0502020204030204" pitchFamily="34" charset="0"/>
              </a:rPr>
              <a:t> No será exigible la permanencia o antigüedad de la cuenta de ahorro.</a:t>
            </a:r>
            <a:endParaRPr lang="es-CL" sz="1200" dirty="0">
              <a:latin typeface="Avenir Next LT Pro" panose="020B050402020202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22262F40-25B1-459D-B639-C1C035A3C0BD}"/>
              </a:ext>
            </a:extLst>
          </p:cNvPr>
          <p:cNvSpPr txBox="1"/>
          <p:nvPr/>
        </p:nvSpPr>
        <p:spPr>
          <a:xfrm>
            <a:off x="250554" y="571212"/>
            <a:ext cx="8710565" cy="338554"/>
          </a:xfrm>
          <a:prstGeom prst="rect">
            <a:avLst/>
          </a:prstGeom>
          <a:noFill/>
        </p:spPr>
        <p:txBody>
          <a:bodyPr wrap="square">
            <a:spAutoFit/>
          </a:bodyPr>
          <a:lstStyle/>
          <a:p>
            <a:pPr algn="just" hangingPunct="0">
              <a:spcBef>
                <a:spcPts val="600"/>
              </a:spcBef>
              <a:spcAft>
                <a:spcPts val="600"/>
              </a:spcAft>
            </a:pPr>
            <a:r>
              <a:rPr lang="es-CL" sz="1600" b="1" dirty="0">
                <a:latin typeface="Avenir Next LT Pro" panose="020B0504020202020204" pitchFamily="34" charset="0"/>
                <a:ea typeface="Calibri" panose="020F0502020204030204" pitchFamily="34" charset="0"/>
                <a:cs typeface="Calibri" panose="020F0502020204030204" pitchFamily="34" charset="0"/>
              </a:rPr>
              <a:t>Montos de subsidio y ahorro</a:t>
            </a:r>
          </a:p>
        </p:txBody>
      </p:sp>
      <p:graphicFrame>
        <p:nvGraphicFramePr>
          <p:cNvPr id="2" name="Tabla 1">
            <a:extLst>
              <a:ext uri="{FF2B5EF4-FFF2-40B4-BE49-F238E27FC236}">
                <a16:creationId xmlns:a16="http://schemas.microsoft.com/office/drawing/2014/main" id="{89E46690-4B1C-4CB8-B36A-55404F1549FB}"/>
              </a:ext>
            </a:extLst>
          </p:cNvPr>
          <p:cNvGraphicFramePr>
            <a:graphicFrameLocks noGrp="1"/>
          </p:cNvGraphicFramePr>
          <p:nvPr>
            <p:extLst>
              <p:ext uri="{D42A27DB-BD31-4B8C-83A1-F6EECF244321}">
                <p14:modId xmlns:p14="http://schemas.microsoft.com/office/powerpoint/2010/main" val="3790583339"/>
              </p:ext>
            </p:extLst>
          </p:nvPr>
        </p:nvGraphicFramePr>
        <p:xfrm>
          <a:off x="5496269" y="1265198"/>
          <a:ext cx="4343400" cy="762000"/>
        </p:xfrm>
        <a:graphic>
          <a:graphicData uri="http://schemas.openxmlformats.org/drawingml/2006/table">
            <a:tbl>
              <a:tblPr>
                <a:tableStyleId>{5C22544A-7EE6-4342-B048-85BDC9FD1C3A}</a:tableStyleId>
              </a:tblPr>
              <a:tblGrid>
                <a:gridCol w="1970235">
                  <a:extLst>
                    <a:ext uri="{9D8B030D-6E8A-4147-A177-3AD203B41FA5}">
                      <a16:colId xmlns:a16="http://schemas.microsoft.com/office/drawing/2014/main" val="1922358469"/>
                    </a:ext>
                  </a:extLst>
                </a:gridCol>
                <a:gridCol w="1002567">
                  <a:extLst>
                    <a:ext uri="{9D8B030D-6E8A-4147-A177-3AD203B41FA5}">
                      <a16:colId xmlns:a16="http://schemas.microsoft.com/office/drawing/2014/main" val="585803928"/>
                    </a:ext>
                  </a:extLst>
                </a:gridCol>
                <a:gridCol w="1370598">
                  <a:extLst>
                    <a:ext uri="{9D8B030D-6E8A-4147-A177-3AD203B41FA5}">
                      <a16:colId xmlns:a16="http://schemas.microsoft.com/office/drawing/2014/main" val="1585641881"/>
                    </a:ext>
                  </a:extLst>
                </a:gridCol>
              </a:tblGrid>
              <a:tr h="190500">
                <a:tc>
                  <a:txBody>
                    <a:bodyPr/>
                    <a:lstStyle/>
                    <a:p>
                      <a:pPr algn="just" fontAlgn="ctr"/>
                      <a:r>
                        <a:rPr lang="es-ES_tradnl" sz="1100" u="none" strike="noStrike" dirty="0">
                          <a:effectLst/>
                        </a:rPr>
                        <a:t>Precio vivienda U.F.</a:t>
                      </a:r>
                      <a:endParaRPr lang="es-C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Ahorro UF</a:t>
                      </a:r>
                      <a:endParaRPr lang="es-CL"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Subsidio U.F.</a:t>
                      </a:r>
                      <a:endParaRPr lang="es-CL"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88146897"/>
                  </a:ext>
                </a:extLst>
              </a:tr>
              <a:tr h="190500">
                <a:tc>
                  <a:txBody>
                    <a:bodyPr/>
                    <a:lstStyle/>
                    <a:p>
                      <a:pPr algn="just" fontAlgn="ctr"/>
                      <a:r>
                        <a:rPr lang="es-ES_tradnl" sz="1100" u="none" strike="noStrike" dirty="0">
                          <a:effectLst/>
                        </a:rPr>
                        <a:t>Hasta 1.200 </a:t>
                      </a:r>
                      <a:endParaRPr lang="es-C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dirty="0">
                          <a:effectLst/>
                        </a:rPr>
                        <a:t>50</a:t>
                      </a:r>
                      <a:endParaRPr lang="es-CL" sz="1100" b="0" i="0" u="none" strike="noStrike" dirty="0">
                        <a:solidFill>
                          <a:srgbClr val="000000"/>
                        </a:solidFill>
                        <a:effectLst/>
                        <a:latin typeface="Arial" panose="020B0604020202020204" pitchFamily="34" charset="0"/>
                      </a:endParaRPr>
                    </a:p>
                  </a:txBody>
                  <a:tcPr marL="9525" marR="9525" marT="9525" marB="0" anchor="ctr"/>
                </a:tc>
                <a:tc rowSpan="3">
                  <a:txBody>
                    <a:bodyPr/>
                    <a:lstStyle/>
                    <a:p>
                      <a:pPr algn="ctr" fontAlgn="ctr"/>
                      <a:r>
                        <a:rPr lang="es-ES_tradnl" sz="1100" u="none" strike="noStrike" dirty="0">
                          <a:effectLst/>
                        </a:rPr>
                        <a:t>1.000</a:t>
                      </a:r>
                      <a:endParaRPr lang="es-C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31322154"/>
                  </a:ext>
                </a:extLst>
              </a:tr>
              <a:tr h="190500">
                <a:tc>
                  <a:txBody>
                    <a:bodyPr/>
                    <a:lstStyle/>
                    <a:p>
                      <a:pPr algn="just" fontAlgn="ctr"/>
                      <a:r>
                        <a:rPr lang="es-ES_tradnl" sz="1100" u="none" strike="noStrike" dirty="0">
                          <a:effectLst/>
                        </a:rPr>
                        <a:t>Más de 1.200 y hasta 1.600 </a:t>
                      </a:r>
                      <a:endParaRPr lang="es-C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70</a:t>
                      </a:r>
                      <a:endParaRPr lang="es-CL" sz="11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13610458"/>
                  </a:ext>
                </a:extLst>
              </a:tr>
              <a:tr h="190500">
                <a:tc>
                  <a:txBody>
                    <a:bodyPr/>
                    <a:lstStyle/>
                    <a:p>
                      <a:pPr algn="just" fontAlgn="ctr"/>
                      <a:r>
                        <a:rPr lang="es-ES_tradnl" sz="1100" u="none" strike="noStrike">
                          <a:effectLst/>
                        </a:rPr>
                        <a:t>Más de 1.600 y hasta 2.200</a:t>
                      </a:r>
                      <a:endParaRPr lang="es-CL"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dirty="0">
                          <a:effectLst/>
                        </a:rPr>
                        <a:t>120</a:t>
                      </a:r>
                      <a:endParaRPr lang="es-CL" sz="1100" b="0"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2139807006"/>
                  </a:ext>
                </a:extLst>
              </a:tr>
            </a:tbl>
          </a:graphicData>
        </a:graphic>
      </p:graphicFrame>
      <p:graphicFrame>
        <p:nvGraphicFramePr>
          <p:cNvPr id="3" name="Tabla 2">
            <a:extLst>
              <a:ext uri="{FF2B5EF4-FFF2-40B4-BE49-F238E27FC236}">
                <a16:creationId xmlns:a16="http://schemas.microsoft.com/office/drawing/2014/main" id="{1AD1230E-56F1-4308-9149-205D7998662E}"/>
              </a:ext>
            </a:extLst>
          </p:cNvPr>
          <p:cNvGraphicFramePr>
            <a:graphicFrameLocks noGrp="1"/>
          </p:cNvGraphicFramePr>
          <p:nvPr>
            <p:extLst>
              <p:ext uri="{D42A27DB-BD31-4B8C-83A1-F6EECF244321}">
                <p14:modId xmlns:p14="http://schemas.microsoft.com/office/powerpoint/2010/main" val="2986988373"/>
              </p:ext>
            </p:extLst>
          </p:nvPr>
        </p:nvGraphicFramePr>
        <p:xfrm>
          <a:off x="5500703" y="2410746"/>
          <a:ext cx="4343400" cy="1047349"/>
        </p:xfrm>
        <a:graphic>
          <a:graphicData uri="http://schemas.openxmlformats.org/drawingml/2006/table">
            <a:tbl>
              <a:tblPr>
                <a:tableStyleId>{5C22544A-7EE6-4342-B048-85BDC9FD1C3A}</a:tableStyleId>
              </a:tblPr>
              <a:tblGrid>
                <a:gridCol w="1970235">
                  <a:extLst>
                    <a:ext uri="{9D8B030D-6E8A-4147-A177-3AD203B41FA5}">
                      <a16:colId xmlns:a16="http://schemas.microsoft.com/office/drawing/2014/main" val="1134253265"/>
                    </a:ext>
                  </a:extLst>
                </a:gridCol>
                <a:gridCol w="1002567">
                  <a:extLst>
                    <a:ext uri="{9D8B030D-6E8A-4147-A177-3AD203B41FA5}">
                      <a16:colId xmlns:a16="http://schemas.microsoft.com/office/drawing/2014/main" val="630485374"/>
                    </a:ext>
                  </a:extLst>
                </a:gridCol>
                <a:gridCol w="1370598">
                  <a:extLst>
                    <a:ext uri="{9D8B030D-6E8A-4147-A177-3AD203B41FA5}">
                      <a16:colId xmlns:a16="http://schemas.microsoft.com/office/drawing/2014/main" val="4144144034"/>
                    </a:ext>
                  </a:extLst>
                </a:gridCol>
              </a:tblGrid>
              <a:tr h="190500">
                <a:tc>
                  <a:txBody>
                    <a:bodyPr/>
                    <a:lstStyle/>
                    <a:p>
                      <a:pPr algn="just" fontAlgn="ctr"/>
                      <a:r>
                        <a:rPr lang="es-ES_tradnl" sz="1100" u="none" strike="noStrike" dirty="0">
                          <a:effectLst/>
                        </a:rPr>
                        <a:t>Precio vivienda U.F.</a:t>
                      </a:r>
                      <a:endParaRPr lang="es-ES_tradn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Ahorro UF</a:t>
                      </a:r>
                      <a:endParaRPr lang="es-ES_tradnl"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Subsidio U.F.</a:t>
                      </a:r>
                      <a:endParaRPr lang="es-ES_tradnl"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38064560"/>
                  </a:ext>
                </a:extLst>
              </a:tr>
              <a:tr h="190500">
                <a:tc>
                  <a:txBody>
                    <a:bodyPr/>
                    <a:lstStyle/>
                    <a:p>
                      <a:pPr algn="just" fontAlgn="ctr"/>
                      <a:r>
                        <a:rPr lang="es-ES_tradnl" sz="1100" u="none" strike="noStrike" dirty="0">
                          <a:effectLst/>
                        </a:rPr>
                        <a:t>Hasta 1.300 </a:t>
                      </a:r>
                      <a:endParaRPr lang="es-ES_tradn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50</a:t>
                      </a:r>
                      <a:endParaRPr lang="es-ES_tradnl" sz="1100" b="0" i="0" u="none" strike="noStrike">
                        <a:solidFill>
                          <a:srgbClr val="000000"/>
                        </a:solidFill>
                        <a:effectLst/>
                        <a:latin typeface="Arial" panose="020B0604020202020204" pitchFamily="34" charset="0"/>
                      </a:endParaRPr>
                    </a:p>
                  </a:txBody>
                  <a:tcPr marL="9525" marR="9525" marT="9525" marB="0" anchor="ctr"/>
                </a:tc>
                <a:tc rowSpan="3">
                  <a:txBody>
                    <a:bodyPr/>
                    <a:lstStyle/>
                    <a:p>
                      <a:pPr algn="ctr" fontAlgn="ctr"/>
                      <a:r>
                        <a:rPr lang="es-ES_tradnl" sz="1100" u="none" strike="noStrike" dirty="0">
                          <a:effectLst/>
                        </a:rPr>
                        <a:t>1.100</a:t>
                      </a:r>
                      <a:endParaRPr lang="es-ES_tradn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75133883"/>
                  </a:ext>
                </a:extLst>
              </a:tr>
              <a:tr h="190500">
                <a:tc>
                  <a:txBody>
                    <a:bodyPr/>
                    <a:lstStyle/>
                    <a:p>
                      <a:pPr algn="just" fontAlgn="ctr"/>
                      <a:r>
                        <a:rPr lang="es-ES" sz="1100" u="none" strike="noStrike" dirty="0">
                          <a:effectLst/>
                        </a:rPr>
                        <a:t>Más de 1.300 y hasta 1.700 </a:t>
                      </a:r>
                      <a:endParaRPr lang="es-E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70</a:t>
                      </a:r>
                      <a:endParaRPr lang="es-ES_tradnl" sz="11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3197350585"/>
                  </a:ext>
                </a:extLst>
              </a:tr>
              <a:tr h="475849">
                <a:tc>
                  <a:txBody>
                    <a:bodyPr/>
                    <a:lstStyle/>
                    <a:p>
                      <a:pPr algn="just" fontAlgn="ctr"/>
                      <a:r>
                        <a:rPr lang="es-ES" sz="1100" u="none" strike="noStrike" dirty="0">
                          <a:effectLst/>
                        </a:rPr>
                        <a:t>Más de 1.700 y hasta 2.600</a:t>
                      </a:r>
                      <a:endParaRPr lang="es-E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dirty="0">
                          <a:effectLst/>
                        </a:rPr>
                        <a:t>120</a:t>
                      </a:r>
                      <a:endParaRPr lang="es-ES_tradnl" sz="1100" b="0"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2064438415"/>
                  </a:ext>
                </a:extLst>
              </a:tr>
            </a:tbl>
          </a:graphicData>
        </a:graphic>
      </p:graphicFrame>
      <p:graphicFrame>
        <p:nvGraphicFramePr>
          <p:cNvPr id="4" name="Tabla 3">
            <a:extLst>
              <a:ext uri="{FF2B5EF4-FFF2-40B4-BE49-F238E27FC236}">
                <a16:creationId xmlns:a16="http://schemas.microsoft.com/office/drawing/2014/main" id="{95AB5B3E-2613-468C-AF2B-B2928F996C0D}"/>
              </a:ext>
            </a:extLst>
          </p:cNvPr>
          <p:cNvGraphicFramePr>
            <a:graphicFrameLocks noGrp="1"/>
          </p:cNvGraphicFramePr>
          <p:nvPr>
            <p:extLst>
              <p:ext uri="{D42A27DB-BD31-4B8C-83A1-F6EECF244321}">
                <p14:modId xmlns:p14="http://schemas.microsoft.com/office/powerpoint/2010/main" val="159774544"/>
              </p:ext>
            </p:extLst>
          </p:nvPr>
        </p:nvGraphicFramePr>
        <p:xfrm>
          <a:off x="5505260" y="3468737"/>
          <a:ext cx="4343400" cy="762000"/>
        </p:xfrm>
        <a:graphic>
          <a:graphicData uri="http://schemas.openxmlformats.org/drawingml/2006/table">
            <a:tbl>
              <a:tblPr>
                <a:tableStyleId>{5C22544A-7EE6-4342-B048-85BDC9FD1C3A}</a:tableStyleId>
              </a:tblPr>
              <a:tblGrid>
                <a:gridCol w="1970235">
                  <a:extLst>
                    <a:ext uri="{9D8B030D-6E8A-4147-A177-3AD203B41FA5}">
                      <a16:colId xmlns:a16="http://schemas.microsoft.com/office/drawing/2014/main" val="738406761"/>
                    </a:ext>
                  </a:extLst>
                </a:gridCol>
                <a:gridCol w="1002567">
                  <a:extLst>
                    <a:ext uri="{9D8B030D-6E8A-4147-A177-3AD203B41FA5}">
                      <a16:colId xmlns:a16="http://schemas.microsoft.com/office/drawing/2014/main" val="2351565398"/>
                    </a:ext>
                  </a:extLst>
                </a:gridCol>
                <a:gridCol w="1370598">
                  <a:extLst>
                    <a:ext uri="{9D8B030D-6E8A-4147-A177-3AD203B41FA5}">
                      <a16:colId xmlns:a16="http://schemas.microsoft.com/office/drawing/2014/main" val="3902427079"/>
                    </a:ext>
                  </a:extLst>
                </a:gridCol>
              </a:tblGrid>
              <a:tr h="190500">
                <a:tc>
                  <a:txBody>
                    <a:bodyPr/>
                    <a:lstStyle/>
                    <a:p>
                      <a:pPr algn="just" fontAlgn="ctr"/>
                      <a:r>
                        <a:rPr lang="es-ES_tradnl" sz="1100" u="none" strike="noStrike" dirty="0">
                          <a:effectLst/>
                        </a:rPr>
                        <a:t>Precio vivienda U.F.</a:t>
                      </a:r>
                      <a:endParaRPr lang="es-ES_tradn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dirty="0">
                          <a:effectLst/>
                        </a:rPr>
                        <a:t>Ahorro UF</a:t>
                      </a:r>
                      <a:endParaRPr lang="es-ES_tradn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Subsidio U.F.</a:t>
                      </a:r>
                      <a:endParaRPr lang="es-ES_tradnl" sz="1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98882401"/>
                  </a:ext>
                </a:extLst>
              </a:tr>
              <a:tr h="190500">
                <a:tc>
                  <a:txBody>
                    <a:bodyPr/>
                    <a:lstStyle/>
                    <a:p>
                      <a:pPr algn="just" fontAlgn="ctr"/>
                      <a:r>
                        <a:rPr lang="es-ES_tradnl" sz="1100" u="none" strike="noStrike" dirty="0">
                          <a:effectLst/>
                        </a:rPr>
                        <a:t>Hasta 1.400 </a:t>
                      </a:r>
                      <a:endParaRPr lang="es-ES_tradnl"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50</a:t>
                      </a:r>
                      <a:endParaRPr lang="es-ES_tradnl" sz="1100" b="0" i="0" u="none" strike="noStrike">
                        <a:solidFill>
                          <a:srgbClr val="000000"/>
                        </a:solidFill>
                        <a:effectLst/>
                        <a:latin typeface="Arial" panose="020B0604020202020204" pitchFamily="34" charset="0"/>
                      </a:endParaRPr>
                    </a:p>
                  </a:txBody>
                  <a:tcPr marL="9525" marR="9525" marT="9525" marB="0" anchor="ctr"/>
                </a:tc>
                <a:tc rowSpan="3">
                  <a:txBody>
                    <a:bodyPr/>
                    <a:lstStyle/>
                    <a:p>
                      <a:pPr algn="ctr" fontAlgn="ctr"/>
                      <a:r>
                        <a:rPr lang="es-ES_tradnl" sz="1100" u="none" strike="noStrike" dirty="0">
                          <a:effectLst/>
                        </a:rPr>
                        <a:t>1.200</a:t>
                      </a:r>
                      <a:endParaRPr lang="es-ES_tradnl"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15329438"/>
                  </a:ext>
                </a:extLst>
              </a:tr>
              <a:tr h="190500">
                <a:tc>
                  <a:txBody>
                    <a:bodyPr/>
                    <a:lstStyle/>
                    <a:p>
                      <a:pPr algn="just" fontAlgn="ctr"/>
                      <a:r>
                        <a:rPr lang="es-ES" sz="1100" u="none" strike="noStrike" dirty="0">
                          <a:effectLst/>
                        </a:rPr>
                        <a:t>Más de 1.400 y hasta 1.800 </a:t>
                      </a:r>
                      <a:endParaRPr lang="es-E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a:effectLst/>
                        </a:rPr>
                        <a:t>70</a:t>
                      </a:r>
                      <a:endParaRPr lang="es-ES_tradnl" sz="11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799889937"/>
                  </a:ext>
                </a:extLst>
              </a:tr>
              <a:tr h="190500">
                <a:tc>
                  <a:txBody>
                    <a:bodyPr/>
                    <a:lstStyle/>
                    <a:p>
                      <a:pPr algn="just" fontAlgn="ctr"/>
                      <a:r>
                        <a:rPr lang="es-ES" sz="1100" u="none" strike="noStrike" dirty="0">
                          <a:effectLst/>
                        </a:rPr>
                        <a:t>Más de 1.800 y hasta 2.600</a:t>
                      </a:r>
                      <a:endParaRPr lang="es-E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S_tradnl" sz="1100" u="none" strike="noStrike" dirty="0">
                          <a:effectLst/>
                        </a:rPr>
                        <a:t>120</a:t>
                      </a:r>
                      <a:endParaRPr lang="es-ES_tradnl" sz="1100" b="0"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es-CL"/>
                    </a:p>
                  </a:txBody>
                  <a:tcPr/>
                </a:tc>
                <a:extLst>
                  <a:ext uri="{0D108BD9-81ED-4DB2-BD59-A6C34878D82A}">
                    <a16:rowId xmlns:a16="http://schemas.microsoft.com/office/drawing/2014/main" val="1490390933"/>
                  </a:ext>
                </a:extLst>
              </a:tr>
            </a:tbl>
          </a:graphicData>
        </a:graphic>
      </p:graphicFrame>
      <p:sp>
        <p:nvSpPr>
          <p:cNvPr id="5" name="CuadroTexto 4">
            <a:extLst>
              <a:ext uri="{FF2B5EF4-FFF2-40B4-BE49-F238E27FC236}">
                <a16:creationId xmlns:a16="http://schemas.microsoft.com/office/drawing/2014/main" id="{2A18B1DF-64D3-4D49-A522-90AD50902AF6}"/>
              </a:ext>
            </a:extLst>
          </p:cNvPr>
          <p:cNvSpPr txBox="1"/>
          <p:nvPr/>
        </p:nvSpPr>
        <p:spPr>
          <a:xfrm>
            <a:off x="193558" y="1499326"/>
            <a:ext cx="4849781" cy="600164"/>
          </a:xfrm>
          <a:prstGeom prst="rect">
            <a:avLst/>
          </a:prstGeom>
          <a:noFill/>
        </p:spPr>
        <p:txBody>
          <a:bodyPr wrap="square" rtlCol="0">
            <a:spAutoFit/>
          </a:bodyPr>
          <a:lstStyle/>
          <a:p>
            <a:r>
              <a:rPr lang="es-ES" sz="1100" b="1" dirty="0">
                <a:latin typeface="Avenir Next LT Pro" panose="020B0504020202020204" pitchFamily="34" charset="0"/>
                <a:cs typeface="Calibri" panose="020F0502020204030204" pitchFamily="34" charset="0"/>
              </a:rPr>
              <a:t>Regiones de Coquimbo, Valparaíso, Libertador General Bernardo O’Higgins, Maule, Ñuble, Biobío, La Araucanía, Los Ríos, Los Lagos y Metropolitana.</a:t>
            </a:r>
            <a:endParaRPr lang="es-CL" b="1" dirty="0"/>
          </a:p>
        </p:txBody>
      </p:sp>
      <p:sp>
        <p:nvSpPr>
          <p:cNvPr id="12" name="CuadroTexto 11">
            <a:extLst>
              <a:ext uri="{FF2B5EF4-FFF2-40B4-BE49-F238E27FC236}">
                <a16:creationId xmlns:a16="http://schemas.microsoft.com/office/drawing/2014/main" id="{76246D98-06E5-437C-B128-4253FC05F33D}"/>
              </a:ext>
            </a:extLst>
          </p:cNvPr>
          <p:cNvSpPr txBox="1"/>
          <p:nvPr/>
        </p:nvSpPr>
        <p:spPr>
          <a:xfrm>
            <a:off x="175139" y="2537725"/>
            <a:ext cx="4849781" cy="467885"/>
          </a:xfrm>
          <a:prstGeom prst="rect">
            <a:avLst/>
          </a:prstGeom>
          <a:noFill/>
        </p:spPr>
        <p:txBody>
          <a:bodyPr wrap="square">
            <a:spAutoFit/>
          </a:bodyPr>
          <a:lstStyle/>
          <a:p>
            <a:pPr marL="0" lvl="1">
              <a:lnSpc>
                <a:spcPct val="115000"/>
              </a:lnSpc>
              <a:spcAft>
                <a:spcPts val="1000"/>
              </a:spcAft>
              <a:tabLst>
                <a:tab pos="2743200" algn="l"/>
              </a:tabLst>
            </a:pPr>
            <a:r>
              <a:rPr lang="es-ES" sz="1100" b="1" dirty="0">
                <a:latin typeface="Avenir Next LT Pro" panose="020B0504020202020204" pitchFamily="34" charset="0"/>
                <a:cs typeface="Calibri" panose="020F0502020204030204" pitchFamily="34" charset="0"/>
              </a:rPr>
              <a:t>Regiones de Arica y Parinacota, de Tarapacá, Antofagasta, Atacama y Provincia de Chiloé.</a:t>
            </a:r>
            <a:endParaRPr lang="es-CL" sz="1100" b="1" dirty="0">
              <a:latin typeface="Avenir Next LT Pro" panose="020B050402020202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5B50BA38-5031-4B81-9B56-2491DB4D6ACB}"/>
              </a:ext>
            </a:extLst>
          </p:cNvPr>
          <p:cNvSpPr txBox="1"/>
          <p:nvPr/>
        </p:nvSpPr>
        <p:spPr>
          <a:xfrm>
            <a:off x="250554" y="3688331"/>
            <a:ext cx="5028456" cy="467885"/>
          </a:xfrm>
          <a:prstGeom prst="rect">
            <a:avLst/>
          </a:prstGeom>
          <a:noFill/>
        </p:spPr>
        <p:txBody>
          <a:bodyPr wrap="square">
            <a:spAutoFit/>
          </a:bodyPr>
          <a:lstStyle/>
          <a:p>
            <a:pPr marL="0" lvl="1">
              <a:lnSpc>
                <a:spcPct val="115000"/>
              </a:lnSpc>
              <a:spcAft>
                <a:spcPts val="1000"/>
              </a:spcAft>
              <a:tabLst>
                <a:tab pos="2743200" algn="l"/>
              </a:tabLst>
            </a:pPr>
            <a:r>
              <a:rPr lang="es-ES" sz="1100" b="1" dirty="0">
                <a:latin typeface="Avenir Next LT Pro" panose="020B0504020202020204" pitchFamily="34" charset="0"/>
                <a:cs typeface="Calibri" panose="020F0502020204030204" pitchFamily="34" charset="0"/>
              </a:rPr>
              <a:t>Regiones de Aysén del General Carlos Ibáñez del Campo y de Magallanes y Antártica Chilena.  </a:t>
            </a:r>
            <a:endParaRPr lang="es-CL" sz="1100" b="1"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351871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0D34FBDC-2AF9-46CE-92B5-1002DC7174C1}"/>
              </a:ext>
            </a:extLst>
          </p:cNvPr>
          <p:cNvSpPr txBox="1"/>
          <p:nvPr/>
        </p:nvSpPr>
        <p:spPr>
          <a:xfrm>
            <a:off x="175140" y="2415816"/>
            <a:ext cx="10361432" cy="3601820"/>
          </a:xfrm>
          <a:prstGeom prst="rect">
            <a:avLst/>
          </a:prstGeom>
          <a:noFill/>
        </p:spPr>
        <p:txBody>
          <a:bodyPr wrap="square">
            <a:spAutoFit/>
          </a:bodyPr>
          <a:lstStyle/>
          <a:p>
            <a:pPr algn="just" hangingPunct="0">
              <a:spcAft>
                <a:spcPts val="600"/>
              </a:spcAft>
            </a:pPr>
            <a:r>
              <a:rPr lang="es-CL" sz="1600" b="1" dirty="0">
                <a:latin typeface="Avenir Next LT Pro" panose="020B0504020202020204" pitchFamily="34" charset="0"/>
                <a:cs typeface="Calibri" panose="020F0502020204030204" pitchFamily="34" charset="0"/>
              </a:rPr>
              <a:t>Obligaciones Equipo de Trabajo y SERVIU para seguimiento proyectos</a:t>
            </a:r>
          </a:p>
          <a:p>
            <a:pPr algn="just" hangingPunct="0">
              <a:spcAft>
                <a:spcPts val="600"/>
              </a:spcAft>
              <a:tabLst>
                <a:tab pos="-3150870" algn="l"/>
              </a:tabLst>
            </a:pPr>
            <a:r>
              <a:rPr lang="es-ES_tradnl" sz="1100" dirty="0">
                <a:latin typeface="Avenir Next LT Pro" panose="020B0504020202020204" pitchFamily="34" charset="0"/>
              </a:rPr>
              <a:t>El </a:t>
            </a:r>
            <a:r>
              <a:rPr lang="es-ES_tradnl" sz="1100" b="1" dirty="0">
                <a:latin typeface="Avenir Next LT Pro" panose="020B0504020202020204" pitchFamily="34" charset="0"/>
              </a:rPr>
              <a:t>Equipo o Comité de Proyecto </a:t>
            </a:r>
            <a:r>
              <a:rPr lang="es-ES_tradnl" sz="1100" dirty="0">
                <a:latin typeface="Avenir Next LT Pro" panose="020B0504020202020204" pitchFamily="34" charset="0"/>
              </a:rPr>
              <a:t>estará obligado a cumplir con lo establecido en el </a:t>
            </a:r>
            <a:r>
              <a:rPr lang="es-ES_tradnl" sz="1100" b="1" dirty="0">
                <a:latin typeface="Avenir Next LT Pro" panose="020B0504020202020204" pitchFamily="34" charset="0"/>
              </a:rPr>
              <a:t>Convenio de Trabajo suscrito</a:t>
            </a:r>
            <a:r>
              <a:rPr lang="es-ES_tradnl" sz="1100" dirty="0">
                <a:latin typeface="Avenir Next LT Pro" panose="020B0504020202020204" pitchFamily="34" charset="0"/>
              </a:rPr>
              <a:t>, como con lo indicado a continuación:</a:t>
            </a:r>
            <a:r>
              <a:rPr lang="es-ES_tradnl" sz="1100" b="1" spc="-15" dirty="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171450" lvl="0" indent="-171450" algn="just" hangingPunct="0">
              <a:lnSpc>
                <a:spcPct val="115000"/>
              </a:lnSpc>
              <a:spcAft>
                <a:spcPts val="600"/>
              </a:spcAft>
              <a:buFont typeface="Arial" panose="020B0604020202020204" pitchFamily="34" charset="0"/>
              <a:buChar char="•"/>
              <a:tabLst>
                <a:tab pos="-3150870" algn="l"/>
              </a:tabLst>
            </a:pPr>
            <a:r>
              <a:rPr lang="es-ES" sz="1100" dirty="0">
                <a:latin typeface="Avenir Next LT Pro" panose="020B0504020202020204" pitchFamily="34" charset="0"/>
              </a:rPr>
              <a:t>Informar a SERVIU respecto de:</a:t>
            </a:r>
            <a:endParaRPr lang="es-CL" sz="1100" dirty="0">
              <a:latin typeface="Avenir Next LT Pro" panose="020B0504020202020204" pitchFamily="34" charset="0"/>
            </a:endParaRPr>
          </a:p>
          <a:p>
            <a:pPr marL="358775" lvl="1" indent="-179388" algn="just" hangingPunct="0">
              <a:lnSpc>
                <a:spcPct val="115000"/>
              </a:lnSpc>
              <a:spcAft>
                <a:spcPts val="200"/>
              </a:spcAft>
              <a:buFont typeface="+mj-lt"/>
              <a:buAutoNum type="arabicPeriod"/>
              <a:tabLst>
                <a:tab pos="-3150870" algn="l"/>
              </a:tabLst>
            </a:pPr>
            <a:r>
              <a:rPr lang="es-ES" sz="1100" dirty="0">
                <a:latin typeface="Avenir Next LT Pro" panose="020B0504020202020204" pitchFamily="34" charset="0"/>
              </a:rPr>
              <a:t>El estado de avance de las tramitaciones necesarias para el desarrollo del proyecto, en forma periódica.</a:t>
            </a:r>
            <a:endParaRPr lang="es-CL" sz="1100" dirty="0">
              <a:latin typeface="Avenir Next LT Pro" panose="020B0504020202020204" pitchFamily="34" charset="0"/>
            </a:endParaRPr>
          </a:p>
          <a:p>
            <a:pPr marL="358775" lvl="1" indent="-179388" algn="just" hangingPunct="0">
              <a:lnSpc>
                <a:spcPct val="115000"/>
              </a:lnSpc>
              <a:spcAft>
                <a:spcPts val="200"/>
              </a:spcAft>
              <a:buFont typeface="+mj-lt"/>
              <a:buAutoNum type="arabicPeriod"/>
              <a:tabLst>
                <a:tab pos="-3150870" algn="l"/>
              </a:tabLst>
            </a:pPr>
            <a:r>
              <a:rPr lang="es-ES" sz="1100" dirty="0">
                <a:latin typeface="Avenir Next LT Pro" panose="020B0504020202020204" pitchFamily="34" charset="0"/>
              </a:rPr>
              <a:t>Ingreso de la solicitud de Permiso de Edificación en la Dirección de Obras correspondiente, así como también los avances en su tramitación incluida su aprobación.</a:t>
            </a:r>
            <a:endParaRPr lang="es-CL" sz="1100" dirty="0">
              <a:latin typeface="Avenir Next LT Pro" panose="020B0504020202020204" pitchFamily="34" charset="0"/>
            </a:endParaRPr>
          </a:p>
          <a:p>
            <a:pPr marL="358775" lvl="1" indent="-179388" algn="just" hangingPunct="0">
              <a:lnSpc>
                <a:spcPct val="115000"/>
              </a:lnSpc>
              <a:spcAft>
                <a:spcPts val="200"/>
              </a:spcAft>
              <a:buFont typeface="+mj-lt"/>
              <a:buAutoNum type="arabicPeriod"/>
              <a:tabLst>
                <a:tab pos="-3150870" algn="l"/>
              </a:tabLst>
            </a:pPr>
            <a:r>
              <a:rPr lang="es-ES" sz="1100" dirty="0">
                <a:latin typeface="Avenir Next LT Pro" panose="020B0504020202020204" pitchFamily="34" charset="0"/>
              </a:rPr>
              <a:t>La contratación de la empresa constructora que se hará cargo de la ejecución del proyecto, incluyendo la inscripción vigente de dicha constructora en el Registro Nacional de Contratistas del MINVU.</a:t>
            </a:r>
            <a:endParaRPr lang="es-CL" sz="1100" dirty="0">
              <a:latin typeface="Avenir Next LT Pro" panose="020B0504020202020204" pitchFamily="34" charset="0"/>
            </a:endParaRPr>
          </a:p>
          <a:p>
            <a:pPr marL="358775" lvl="1" indent="-179388" algn="just" hangingPunct="0">
              <a:lnSpc>
                <a:spcPct val="115000"/>
              </a:lnSpc>
              <a:spcAft>
                <a:spcPts val="600"/>
              </a:spcAft>
              <a:buFont typeface="+mj-lt"/>
              <a:buAutoNum type="arabicPeriod"/>
              <a:tabLst>
                <a:tab pos="-3150870" algn="l"/>
              </a:tabLst>
            </a:pPr>
            <a:r>
              <a:rPr lang="es-ES" sz="1100" dirty="0">
                <a:latin typeface="Avenir Next LT Pro" panose="020B0504020202020204" pitchFamily="34" charset="0"/>
              </a:rPr>
              <a:t>El inicio de las obras de ejecución del proyecto.</a:t>
            </a:r>
          </a:p>
          <a:p>
            <a:pPr marL="171450" indent="-171450" algn="just" hangingPunct="0">
              <a:lnSpc>
                <a:spcPct val="115000"/>
              </a:lnSpc>
              <a:spcAft>
                <a:spcPts val="600"/>
              </a:spcAft>
              <a:buFont typeface="Arial" panose="020B0604020202020204" pitchFamily="34" charset="0"/>
              <a:buChar char="•"/>
              <a:tabLst>
                <a:tab pos="-3150870" algn="l"/>
              </a:tabLst>
            </a:pPr>
            <a:r>
              <a:rPr lang="es-ES" sz="1100" dirty="0">
                <a:latin typeface="Avenir Next LT Pro" panose="020B0504020202020204" pitchFamily="34" charset="0"/>
              </a:rPr>
              <a:t>El SERVIU, deberá verificar: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marL="358775" lvl="1" indent="-179388" algn="just" hangingPunct="0">
              <a:lnSpc>
                <a:spcPct val="115000"/>
              </a:lnSpc>
              <a:spcAft>
                <a:spcPts val="300"/>
              </a:spcAft>
              <a:buFont typeface="+mj-lt"/>
              <a:buAutoNum type="arabicPeriod"/>
              <a:tabLst>
                <a:tab pos="-3150870" algn="l"/>
              </a:tabLst>
            </a:pPr>
            <a:r>
              <a:rPr lang="es-ES" sz="1100" dirty="0">
                <a:latin typeface="Avenir Next LT Pro" panose="020B0504020202020204" pitchFamily="34" charset="0"/>
              </a:rPr>
              <a:t>Que las partes han cumplido con las obligaciones establecidas en el Convenio de Trabajo.</a:t>
            </a:r>
            <a:endParaRPr lang="es-CL" sz="1100" dirty="0">
              <a:latin typeface="Avenir Next LT Pro" panose="020B0504020202020204" pitchFamily="34" charset="0"/>
            </a:endParaRPr>
          </a:p>
          <a:p>
            <a:pPr marL="358775" lvl="1" indent="-179388" algn="just" hangingPunct="0">
              <a:lnSpc>
                <a:spcPct val="115000"/>
              </a:lnSpc>
              <a:spcAft>
                <a:spcPts val="300"/>
              </a:spcAft>
              <a:buFont typeface="+mj-lt"/>
              <a:buAutoNum type="arabicPeriod"/>
              <a:tabLst>
                <a:tab pos="-3150870" algn="l"/>
              </a:tabLst>
            </a:pPr>
            <a:r>
              <a:rPr lang="es-ES" sz="1100" dirty="0">
                <a:latin typeface="Avenir Next LT Pro" panose="020B0504020202020204" pitchFamily="34" charset="0"/>
              </a:rPr>
              <a:t>La información sobre el estado de avance de las tramitaciones necesarias para el desarrollo del proyecto.</a:t>
            </a:r>
            <a:endParaRPr lang="es-CL" sz="1100" dirty="0">
              <a:latin typeface="Avenir Next LT Pro" panose="020B0504020202020204" pitchFamily="34" charset="0"/>
            </a:endParaRPr>
          </a:p>
          <a:p>
            <a:pPr marL="358775" lvl="1" indent="-179388" algn="just" hangingPunct="0">
              <a:lnSpc>
                <a:spcPct val="115000"/>
              </a:lnSpc>
              <a:spcAft>
                <a:spcPts val="300"/>
              </a:spcAft>
              <a:buFont typeface="+mj-lt"/>
              <a:buAutoNum type="arabicPeriod"/>
              <a:tabLst>
                <a:tab pos="-3150870" algn="l"/>
              </a:tabLst>
            </a:pPr>
            <a:r>
              <a:rPr lang="es-ES" sz="1100" dirty="0">
                <a:latin typeface="Avenir Next LT Pro" panose="020B0504020202020204" pitchFamily="34" charset="0"/>
              </a:rPr>
              <a:t>El inicio de las obras y de forma mensual su avance conforme a la programación entregada de acuerdo a lo establecido en el Convenio de Trabajo.</a:t>
            </a:r>
            <a:endParaRPr lang="es-CL" sz="1100" dirty="0">
              <a:latin typeface="Avenir Next LT Pro" panose="020B0504020202020204" pitchFamily="34" charset="0"/>
            </a:endParaRPr>
          </a:p>
          <a:p>
            <a:pPr marL="358775" lvl="1" indent="-179388" algn="just" hangingPunct="0">
              <a:lnSpc>
                <a:spcPct val="115000"/>
              </a:lnSpc>
              <a:spcAft>
                <a:spcPts val="300"/>
              </a:spcAft>
              <a:buFont typeface="+mj-lt"/>
              <a:buAutoNum type="arabicPeriod"/>
              <a:tabLst>
                <a:tab pos="-3150870" algn="l"/>
              </a:tabLst>
            </a:pPr>
            <a:r>
              <a:rPr lang="es-ES" sz="1100" dirty="0">
                <a:latin typeface="Avenir Next LT Pro" panose="020B0504020202020204" pitchFamily="34" charset="0"/>
              </a:rPr>
              <a:t>El cumplimiento de los porcentajes de avance de obras establecidas para el pago de las cuotas correspondientes al préstamo que se entregue a la empresa.</a:t>
            </a:r>
            <a:endParaRPr lang="es-CL" sz="1100" b="1" dirty="0">
              <a:latin typeface="Avenir Next LT Pro" panose="020B050402020202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092392B6-91FC-4824-A513-A305AA47D7EC}"/>
              </a:ext>
            </a:extLst>
          </p:cNvPr>
          <p:cNvSpPr txBox="1"/>
          <p:nvPr/>
        </p:nvSpPr>
        <p:spPr>
          <a:xfrm>
            <a:off x="175140" y="592393"/>
            <a:ext cx="11005049" cy="1731243"/>
          </a:xfrm>
          <a:prstGeom prst="rect">
            <a:avLst/>
          </a:prstGeom>
          <a:noFill/>
        </p:spPr>
        <p:txBody>
          <a:bodyPr wrap="square">
            <a:spAutoFit/>
          </a:bodyPr>
          <a:lstStyle/>
          <a:p>
            <a:pPr algn="just" hangingPunct="0">
              <a:spcAft>
                <a:spcPts val="600"/>
              </a:spcAft>
            </a:pPr>
            <a:r>
              <a:rPr lang="es-CL" sz="1600" b="1" dirty="0">
                <a:latin typeface="Avenir Next LT Pro" panose="020B0504020202020204" pitchFamily="34" charset="0"/>
                <a:cs typeface="Calibri" panose="020F0502020204030204" pitchFamily="34" charset="0"/>
              </a:rPr>
              <a:t>Selección</a:t>
            </a:r>
            <a:r>
              <a:rPr lang="es-CL" sz="1100" b="1" dirty="0">
                <a:latin typeface="Avenir Next LT Pro" panose="020B0504020202020204" pitchFamily="34" charset="0"/>
                <a:ea typeface="Calibri" panose="020F0502020204030204" pitchFamily="34" charset="0"/>
              </a:rPr>
              <a:t> </a:t>
            </a:r>
            <a:r>
              <a:rPr lang="es-CL" sz="1600" b="1" dirty="0">
                <a:latin typeface="Avenir Next LT Pro" panose="020B0504020202020204" pitchFamily="34" charset="0"/>
                <a:cs typeface="Calibri" panose="020F0502020204030204" pitchFamily="34" charset="0"/>
              </a:rPr>
              <a:t>de los grupos postulantes</a:t>
            </a:r>
          </a:p>
          <a:p>
            <a:pPr marL="179388" lvl="1" indent="-179388" algn="just" hangingPunct="0">
              <a:spcBef>
                <a:spcPts val="300"/>
              </a:spcBef>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Con los proyectos aprobados por SERVIU, se procederá a la selección de los grupos asociados a dichos proyectos. </a:t>
            </a:r>
          </a:p>
          <a:p>
            <a:pPr marL="179388" lvl="1" indent="-179388" algn="just" hangingPunct="0">
              <a:spcBef>
                <a:spcPts val="300"/>
              </a:spcBef>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Se realizará conforme al orden de prelación que determine el respectivo puntaje del grupo, hasta completar el total de los recursos disponibles en el llamado.</a:t>
            </a:r>
          </a:p>
          <a:p>
            <a:pPr marL="179388" lvl="1" indent="-179388" algn="just" hangingPunct="0">
              <a:spcBef>
                <a:spcPts val="300"/>
              </a:spcBef>
              <a:spcAft>
                <a:spcPts val="3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Para determinar el puntaje del grupo, se sumarán los puntajes individuales que obtenga cada uno de los postulantes hábiles del grupo y se dividirá por el número total de postulantes hábiles. El resultado que se obtenga de esta división, se considerará como el puntaje del grupo. </a:t>
            </a:r>
          </a:p>
          <a:p>
            <a:pPr marL="179388" lvl="1" indent="-179388" algn="just" hangingPunct="0">
              <a:spcBef>
                <a:spcPts val="300"/>
              </a:spcBef>
              <a:spcAft>
                <a:spcPts val="600"/>
              </a:spcAft>
              <a:buFont typeface="Arial" panose="020B0604020202020204" pitchFamily="34" charset="0"/>
              <a:buChar char="•"/>
            </a:pPr>
            <a:r>
              <a:rPr lang="es-CL" sz="1100" dirty="0">
                <a:latin typeface="Avenir Next LT Pro" panose="020B0504020202020204" pitchFamily="34" charset="0"/>
                <a:ea typeface="Calibri" panose="020F0502020204030204" pitchFamily="34" charset="0"/>
              </a:rPr>
              <a:t>El puntaje individual de cada postulante, se obtendrá sumando cada uno de los puntajes obtenidos por el postulante, de acuerdo a los factores señalados en las letras a) Grupo Familiar, b) Vulnerabilidad Habitacional y e) Antigüedad de la postulación, del artículo 65 del D.S. </a:t>
            </a:r>
            <a:r>
              <a:rPr lang="es-CL" sz="1100" dirty="0" err="1">
                <a:latin typeface="Avenir Next LT Pro" panose="020B0504020202020204" pitchFamily="34" charset="0"/>
                <a:ea typeface="Calibri" panose="020F0502020204030204" pitchFamily="34" charset="0"/>
              </a:rPr>
              <a:t>N°</a:t>
            </a:r>
            <a:r>
              <a:rPr lang="es-CL" sz="1100" dirty="0">
                <a:latin typeface="Avenir Next LT Pro" panose="020B0504020202020204" pitchFamily="34" charset="0"/>
                <a:ea typeface="Calibri" panose="020F0502020204030204" pitchFamily="34" charset="0"/>
              </a:rPr>
              <a:t> 1, (V. y U.), de 2011.</a:t>
            </a:r>
            <a:endParaRPr kumimoji="0" lang="es-CL" sz="1100" b="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73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a:extLst>
              <a:ext uri="{FF2B5EF4-FFF2-40B4-BE49-F238E27FC236}">
                <a16:creationId xmlns:a16="http://schemas.microsoft.com/office/drawing/2014/main" id="{9522F6E4-28DB-4D9A-9DA1-22D168BA0418}"/>
              </a:ext>
            </a:extLst>
          </p:cNvPr>
          <p:cNvPicPr>
            <a:picLocks noChangeAspect="1"/>
          </p:cNvPicPr>
          <p:nvPr/>
        </p:nvPicPr>
        <p:blipFill rotWithShape="1">
          <a:blip r:embed="rId2"/>
          <a:srcRect r="61775"/>
          <a:stretch/>
        </p:blipFill>
        <p:spPr>
          <a:xfrm>
            <a:off x="10930938" y="222765"/>
            <a:ext cx="1010507" cy="868979"/>
          </a:xfrm>
          <a:prstGeom prst="rect">
            <a:avLst/>
          </a:prstGeom>
        </p:spPr>
      </p:pic>
      <p:sp>
        <p:nvSpPr>
          <p:cNvPr id="47" name="CuadroTexto 46">
            <a:extLst>
              <a:ext uri="{FF2B5EF4-FFF2-40B4-BE49-F238E27FC236}">
                <a16:creationId xmlns:a16="http://schemas.microsoft.com/office/drawing/2014/main" id="{64C2704B-F860-45DE-B9A4-3B63FAB3CB02}"/>
              </a:ext>
            </a:extLst>
          </p:cNvPr>
          <p:cNvSpPr txBox="1"/>
          <p:nvPr/>
        </p:nvSpPr>
        <p:spPr>
          <a:xfrm>
            <a:off x="336788" y="8962"/>
            <a:ext cx="8999248" cy="43088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srgbClr val="12264E"/>
                </a:solidFill>
                <a:effectLst/>
                <a:uLnTx/>
                <a:uFillTx/>
                <a:latin typeface="Calibri" panose="020F0502020204030204"/>
                <a:ea typeface="+mn-ea"/>
                <a:cs typeface="+mn-cs"/>
              </a:rPr>
              <a:t>Programa de Vivienda para Organizaciones de Trabajadores</a:t>
            </a:r>
          </a:p>
        </p:txBody>
      </p:sp>
      <p:cxnSp>
        <p:nvCxnSpPr>
          <p:cNvPr id="71" name="4 Conector recto">
            <a:extLst>
              <a:ext uri="{FF2B5EF4-FFF2-40B4-BE49-F238E27FC236}">
                <a16:creationId xmlns:a16="http://schemas.microsoft.com/office/drawing/2014/main" id="{A848C7FC-6476-4D41-8C6B-F9A35D47EA3A}"/>
              </a:ext>
            </a:extLst>
          </p:cNvPr>
          <p:cNvCxnSpPr>
            <a:cxnSpLocks/>
          </p:cNvCxnSpPr>
          <p:nvPr/>
        </p:nvCxnSpPr>
        <p:spPr>
          <a:xfrm>
            <a:off x="342104" y="439849"/>
            <a:ext cx="6847261" cy="0"/>
          </a:xfrm>
          <a:prstGeom prst="line">
            <a:avLst/>
          </a:prstGeom>
          <a:ln w="28575">
            <a:solidFill>
              <a:srgbClr val="12264E"/>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4648CA99-10A0-4293-82C5-0E3D509BE40D}"/>
              </a:ext>
            </a:extLst>
          </p:cNvPr>
          <p:cNvSpPr txBox="1"/>
          <p:nvPr/>
        </p:nvSpPr>
        <p:spPr>
          <a:xfrm>
            <a:off x="250555" y="583067"/>
            <a:ext cx="10873247" cy="6832640"/>
          </a:xfrm>
          <a:prstGeom prst="rect">
            <a:avLst/>
          </a:prstGeom>
          <a:noFill/>
        </p:spPr>
        <p:txBody>
          <a:bodyPr wrap="square">
            <a:spAutoFit/>
          </a:bodyPr>
          <a:lstStyle/>
          <a:p>
            <a:pPr algn="just" hangingPunct="0">
              <a:spcAft>
                <a:spcPts val="600"/>
              </a:spcAft>
            </a:pPr>
            <a:r>
              <a:rPr lang="es-CL" sz="1400" b="1" dirty="0">
                <a:latin typeface="Avenir Next LT Pro" panose="020B0504020202020204" pitchFamily="34" charset="0"/>
                <a:cs typeface="Calibri" panose="020F0502020204030204" pitchFamily="34" charset="0"/>
              </a:rPr>
              <a:t>Pago del subsidio</a:t>
            </a:r>
          </a:p>
          <a:p>
            <a:pPr marL="179388" lvl="1"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Período de pago: hasta 24 meses contados a partir del primer día del mes siguiente al de la fecha de recepción municipal del proyecto.</a:t>
            </a:r>
            <a:endParaRPr lang="es-CL" sz="1100" dirty="0">
              <a:latin typeface="Avenir Next LT Pro" panose="020B0504020202020204" pitchFamily="34" charset="0"/>
            </a:endParaRPr>
          </a:p>
          <a:p>
            <a:pPr marL="179388" lvl="1"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Para el pago del subsidio, según </a:t>
            </a:r>
            <a:r>
              <a:rPr lang="es-CL" sz="1100" dirty="0">
                <a:latin typeface="Avenir Next LT Pro" panose="020B0504020202020204" pitchFamily="34" charset="0"/>
              </a:rPr>
              <a:t>D.S. </a:t>
            </a:r>
            <a:r>
              <a:rPr lang="es-CL" sz="1100" dirty="0" err="1">
                <a:latin typeface="Avenir Next LT Pro" panose="020B0504020202020204" pitchFamily="34" charset="0"/>
              </a:rPr>
              <a:t>N°</a:t>
            </a:r>
            <a:r>
              <a:rPr lang="es-CL" sz="1100" dirty="0">
                <a:latin typeface="Avenir Next LT Pro" panose="020B0504020202020204" pitchFamily="34" charset="0"/>
              </a:rPr>
              <a:t> 1, (V. y U.), de 2011, </a:t>
            </a:r>
            <a:r>
              <a:rPr lang="es-ES_tradnl" sz="1100" dirty="0">
                <a:latin typeface="Avenir Next LT Pro" panose="020B0504020202020204" pitchFamily="34" charset="0"/>
              </a:rPr>
              <a:t>artículo 33, sobre documentos que se deben presentar para el pago; y el artículo 35, situaciones en que no se tiene derecho al cobro del subsidio.</a:t>
            </a:r>
            <a:endParaRPr lang="es-CL" sz="1100" dirty="0">
              <a:latin typeface="Avenir Next LT Pro" panose="020B0504020202020204" pitchFamily="34" charset="0"/>
            </a:endParaRPr>
          </a:p>
          <a:p>
            <a:pPr algn="just" hangingPunct="0">
              <a:spcAft>
                <a:spcPts val="600"/>
              </a:spcAft>
            </a:pPr>
            <a:r>
              <a:rPr lang="es-CL" sz="1400" b="1" dirty="0">
                <a:latin typeface="Avenir Next LT Pro" panose="020B0504020202020204" pitchFamily="34" charset="0"/>
                <a:cs typeface="Calibri" panose="020F0502020204030204" pitchFamily="34" charset="0"/>
              </a:rPr>
              <a:t>Crédito hipotecario</a:t>
            </a:r>
          </a:p>
          <a:p>
            <a:pPr marL="179388" lvl="1" indent="-179388" algn="just" hangingPunct="0">
              <a:spcAft>
                <a:spcPts val="300"/>
              </a:spcAft>
              <a:buFont typeface="Arial" panose="020B0604020202020204" pitchFamily="34" charset="0"/>
              <a:buChar char="•"/>
              <a:tabLst>
                <a:tab pos="-3150870" algn="l"/>
              </a:tabLst>
            </a:pPr>
            <a:r>
              <a:rPr lang="es-CL" sz="1100" dirty="0">
                <a:latin typeface="Avenir Next LT Pro" panose="020B0504020202020204" pitchFamily="34" charset="0"/>
              </a:rPr>
              <a:t>De acuerdo a lo establecido en el D.S. </a:t>
            </a:r>
            <a:r>
              <a:rPr lang="es-CL" sz="1100" dirty="0" err="1">
                <a:latin typeface="Avenir Next LT Pro" panose="020B0504020202020204" pitchFamily="34" charset="0"/>
              </a:rPr>
              <a:t>N°</a:t>
            </a:r>
            <a:r>
              <a:rPr lang="es-CL" sz="1100" dirty="0">
                <a:latin typeface="Avenir Next LT Pro" panose="020B0504020202020204" pitchFamily="34" charset="0"/>
              </a:rPr>
              <a:t> 1.</a:t>
            </a:r>
          </a:p>
          <a:p>
            <a:pPr marL="179388" lvl="1" indent="-179388" algn="just" hangingPunct="0">
              <a:spcAft>
                <a:spcPts val="300"/>
              </a:spcAft>
              <a:buFont typeface="Arial" panose="020B0604020202020204" pitchFamily="34" charset="0"/>
              <a:buChar char="•"/>
              <a:tabLst>
                <a:tab pos="-3150870" algn="l"/>
              </a:tabLst>
            </a:pPr>
            <a:r>
              <a:rPr lang="es-CL" sz="1100" dirty="0">
                <a:latin typeface="Avenir Next LT Pro" panose="020B0504020202020204" pitchFamily="34" charset="0"/>
              </a:rPr>
              <a:t>Deben contar con seguro de desgravamen y de invalidez permanente total o parcial, de incendio con sismo y de desempleo. </a:t>
            </a:r>
          </a:p>
          <a:p>
            <a:pPr marL="179388" lvl="1" indent="-179388" algn="just" hangingPunct="0">
              <a:spcAft>
                <a:spcPts val="300"/>
              </a:spcAft>
              <a:buFont typeface="Arial" panose="020B0604020202020204" pitchFamily="34" charset="0"/>
              <a:buChar char="•"/>
              <a:tabLst>
                <a:tab pos="-3150870" algn="l"/>
              </a:tabLst>
            </a:pPr>
            <a:r>
              <a:rPr lang="es-CL" sz="1100" dirty="0">
                <a:latin typeface="Avenir Next LT Pro" panose="020B0504020202020204" pitchFamily="34" charset="0"/>
              </a:rPr>
              <a:t>Tendrán el beneficio de la subvención al pago oportuno del dividendo para créditos de hasta 1.200 UF; y a la prima del seguro de desempleo.</a:t>
            </a:r>
            <a:endParaRPr lang="es-CL" sz="1400" b="1" dirty="0">
              <a:latin typeface="Avenir Next LT Pro" panose="020B0504020202020204" pitchFamily="34" charset="0"/>
              <a:cs typeface="Calibri" panose="020F0502020204030204" pitchFamily="34" charset="0"/>
            </a:endParaRPr>
          </a:p>
          <a:p>
            <a:pPr algn="just" hangingPunct="0">
              <a:spcAft>
                <a:spcPts val="600"/>
              </a:spcAft>
            </a:pPr>
            <a:r>
              <a:rPr lang="es-CL" sz="1400" b="1" dirty="0">
                <a:latin typeface="Avenir Next LT Pro" panose="020B0504020202020204" pitchFamily="34" charset="0"/>
                <a:cs typeface="Calibri" panose="020F0502020204030204" pitchFamily="34" charset="0"/>
              </a:rPr>
              <a:t>De las obligaciones y prohibiciones que afectan la vivienda</a:t>
            </a:r>
          </a:p>
          <a:p>
            <a:pPr marL="179388" lvl="1"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La vivienda debe se habitada personalmente por el beneficiario y/o su grupo familiar, por lo menos 10 años desde la inscripción en el CBR.</a:t>
            </a:r>
          </a:p>
          <a:p>
            <a:pPr marL="179388" lvl="1"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Durante el plazo de 10 años no se podrá enajenar ni celebrar acto o contrato alguno que importe su cesión de uso y goce, sea a título gratuito u oneroso.</a:t>
            </a:r>
          </a:p>
          <a:p>
            <a:pPr marL="179388" lvl="1" indent="-179388" algn="just" hangingPunct="0">
              <a:spcAft>
                <a:spcPts val="1200"/>
              </a:spcAft>
              <a:buFont typeface="Arial" panose="020B0604020202020204" pitchFamily="34" charset="0"/>
              <a:buChar char="•"/>
              <a:tabLst>
                <a:tab pos="-3150870" algn="l"/>
              </a:tabLst>
            </a:pPr>
            <a:r>
              <a:rPr lang="es-ES_tradnl" sz="1100" dirty="0">
                <a:latin typeface="Avenir Next LT Pro" panose="020B0504020202020204" pitchFamily="34" charset="0"/>
              </a:rPr>
              <a:t>Excepcionalmente, el beneficiario podrá vender o enajenar la vivienda antes del cumplimiento del plazo referido, solo con autorización del Director SERVIU respectivo, condicionado la autorización a la restitución del o los subsidios recibidos.</a:t>
            </a:r>
          </a:p>
          <a:p>
            <a:pPr marL="179388" lvl="1" indent="-179388" algn="just" hangingPunct="0">
              <a:spcAft>
                <a:spcPts val="300"/>
              </a:spcAft>
              <a:buFont typeface="Arial" panose="020B0604020202020204" pitchFamily="34" charset="0"/>
              <a:buChar char="•"/>
              <a:tabLst>
                <a:tab pos="-3150870" algn="l"/>
              </a:tabLst>
            </a:pPr>
            <a:r>
              <a:rPr lang="es-ES_tradnl" sz="1100" b="1" dirty="0">
                <a:latin typeface="Avenir Next LT Pro" panose="020B0504020202020204" pitchFamily="34" charset="0"/>
              </a:rPr>
              <a:t>Opción de movilidad habitacional: </a:t>
            </a:r>
            <a:r>
              <a:rPr lang="es-ES_tradnl" sz="1100" dirty="0">
                <a:latin typeface="Avenir Next LT Pro" panose="020B0504020202020204" pitchFamily="34" charset="0"/>
              </a:rPr>
              <a:t>el Director SERVIU podrá autorizar la venta y enajenación de la vivienda con prohibición, sin requerir restitución, siempre que se cumplan las siguientes condiciones:</a:t>
            </a:r>
          </a:p>
          <a:p>
            <a:pPr marL="900113" lvl="3" indent="-263525" algn="just" hangingPunct="0">
              <a:spcAft>
                <a:spcPts val="300"/>
              </a:spcAft>
              <a:buFont typeface="+mj-lt"/>
              <a:buAutoNum type="alphaLcParenR"/>
              <a:tabLst>
                <a:tab pos="-3150870" algn="l"/>
              </a:tabLst>
            </a:pPr>
            <a:r>
              <a:rPr lang="es-ES_tradnl" sz="1100" dirty="0">
                <a:latin typeface="Avenir Next LT Pro" panose="020B0504020202020204" pitchFamily="34" charset="0"/>
              </a:rPr>
              <a:t>Que la vivienda sea transferida a un beneficiario del mismo programa que otorgó subsidio al vendedor o del programa equivalente que lo reemplace, o bien, a un beneficiario de un programa destinado a hogares con mayor vulnerabilidad que la del vendedor; y </a:t>
            </a:r>
          </a:p>
          <a:p>
            <a:pPr marL="900113" lvl="3" indent="-263525" algn="just" hangingPunct="0">
              <a:spcAft>
                <a:spcPts val="300"/>
              </a:spcAft>
              <a:buFont typeface="+mj-lt"/>
              <a:buAutoNum type="alphaLcParenR"/>
              <a:tabLst>
                <a:tab pos="-3150870" algn="l"/>
              </a:tabLst>
            </a:pPr>
            <a:r>
              <a:rPr lang="es-ES_tradnl" sz="1100" dirty="0">
                <a:latin typeface="Avenir Next LT Pro" panose="020B0504020202020204" pitchFamily="34" charset="0"/>
              </a:rPr>
              <a:t>Que el vendedor destine el precio de esa enajenación a la compra de otra vivienda.</a:t>
            </a:r>
          </a:p>
          <a:p>
            <a:pPr algn="just" hangingPunct="0">
              <a:spcAft>
                <a:spcPts val="600"/>
              </a:spcAft>
            </a:pPr>
            <a:r>
              <a:rPr lang="es-ES_tradnl" sz="1100" dirty="0">
                <a:latin typeface="Avenir Next LT Pro" panose="020B0504020202020204" pitchFamily="34" charset="0"/>
              </a:rPr>
              <a:t> </a:t>
            </a:r>
            <a:r>
              <a:rPr lang="es-CL" sz="1400" b="1" dirty="0">
                <a:latin typeface="Avenir Next LT Pro" panose="020B0504020202020204" pitchFamily="34" charset="0"/>
                <a:cs typeface="Calibri" panose="020F0502020204030204" pitchFamily="34" charset="0"/>
              </a:rPr>
              <a:t>Préstamos</a:t>
            </a:r>
          </a:p>
          <a:p>
            <a:pPr marL="179388" lvl="1" indent="-179388" algn="just" hangingPunct="0">
              <a:spcAft>
                <a:spcPts val="600"/>
              </a:spcAft>
              <a:buFont typeface="Arial" panose="020B0604020202020204" pitchFamily="34" charset="0"/>
              <a:buChar char="•"/>
              <a:tabLst>
                <a:tab pos="-3150870" algn="l"/>
              </a:tabLst>
            </a:pPr>
            <a:r>
              <a:rPr lang="es-ES_tradnl" sz="1100" dirty="0">
                <a:latin typeface="Avenir Next LT Pro" panose="020B0504020202020204" pitchFamily="34" charset="0"/>
              </a:rPr>
              <a:t>Suscrito el contrato de construcción por los representantes legales de los trabajadores y de su empresa con la constructora que ejecutará el proyecto, el SERVIU podrá otorgar, por una sola vez, un préstamo de enlace hasta por un plazo máximo de 36 meses.</a:t>
            </a:r>
          </a:p>
          <a:p>
            <a:pPr marL="179388" lvl="1" indent="-179388" algn="just" hangingPunct="0">
              <a:spcAft>
                <a:spcPts val="600"/>
              </a:spcAft>
              <a:buFont typeface="Arial" panose="020B0604020202020204" pitchFamily="34" charset="0"/>
              <a:buChar char="•"/>
              <a:tabLst>
                <a:tab pos="-3150870" algn="l"/>
              </a:tabLst>
            </a:pPr>
            <a:r>
              <a:rPr lang="es-ES_tradnl" sz="1100" dirty="0">
                <a:latin typeface="Avenir Next LT Pro" panose="020B0504020202020204" pitchFamily="34" charset="0"/>
              </a:rPr>
              <a:t>Este préstamo no podrá exceder del monto de subsidio correspondiente a cada vivienda del proyecto. (Otorgamiento y restitución serán en U.F.). </a:t>
            </a:r>
            <a:endParaRPr lang="es-CL" sz="1100" dirty="0">
              <a:latin typeface="Avenir Next LT Pro" panose="020B0504020202020204" pitchFamily="34" charset="0"/>
            </a:endParaRPr>
          </a:p>
          <a:p>
            <a:pPr marL="179388" lvl="1" indent="-179388" algn="just" hangingPunct="0">
              <a:spcAft>
                <a:spcPts val="600"/>
              </a:spcAft>
              <a:buFont typeface="Arial" panose="020B0604020202020204" pitchFamily="34" charset="0"/>
              <a:buChar char="•"/>
              <a:tabLst>
                <a:tab pos="-3150870" algn="l"/>
              </a:tabLst>
            </a:pPr>
            <a:r>
              <a:rPr lang="es-ES_tradnl" sz="1100" dirty="0">
                <a:latin typeface="Avenir Next LT Pro" panose="020B0504020202020204" pitchFamily="34" charset="0"/>
              </a:rPr>
              <a:t>La empresa constructora deberá caucionar la correcta inversión y oportuna y total devolución del préstamo mediante Boleta bancaria de garantía o Certificado de Fianza (ver detalles de garantías y restitución)</a:t>
            </a:r>
            <a:endParaRPr lang="es-CL" sz="1100" dirty="0">
              <a:latin typeface="Avenir Next LT Pro" panose="020B0504020202020204" pitchFamily="34" charset="0"/>
            </a:endParaRPr>
          </a:p>
          <a:p>
            <a:pPr marL="179388" lvl="1"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El préstamo deberá ser entregado tres cuotas:</a:t>
            </a:r>
          </a:p>
          <a:p>
            <a:pPr marL="636588" lvl="2"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La primera cuota será de un 20% al momento de acreditar el inicio de obras del proyecto, lo que será verificado en terreno por el SERVIU.</a:t>
            </a:r>
          </a:p>
          <a:p>
            <a:pPr marL="636588" lvl="2"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La segunda, será de un 40% una vez que SERVIU verifique en terreno que el proyecto cuenta con más de un 25% de avance de las obras.</a:t>
            </a:r>
          </a:p>
          <a:p>
            <a:pPr marL="636588" lvl="2" indent="-179388" algn="just" hangingPunct="0">
              <a:spcAft>
                <a:spcPts val="300"/>
              </a:spcAft>
              <a:buFont typeface="Arial" panose="020B0604020202020204" pitchFamily="34" charset="0"/>
              <a:buChar char="•"/>
              <a:tabLst>
                <a:tab pos="-3150870" algn="l"/>
              </a:tabLst>
            </a:pPr>
            <a:r>
              <a:rPr lang="es-ES_tradnl" sz="1100" dirty="0">
                <a:latin typeface="Avenir Next LT Pro" panose="020B0504020202020204" pitchFamily="34" charset="0"/>
              </a:rPr>
              <a:t>La tercera cuota por el 40% restante una vez que SERVIU verifique en terreno que el proyecto cuenta con más de un 60% de avance de las obras.  </a:t>
            </a:r>
            <a:endParaRPr lang="es-CL" sz="1100" dirty="0">
              <a:latin typeface="Avenir Next LT Pro" panose="020B0504020202020204" pitchFamily="34" charset="0"/>
            </a:endParaRPr>
          </a:p>
          <a:p>
            <a:pPr marL="900113" lvl="3" indent="-263525" algn="just" hangingPunct="0">
              <a:spcAft>
                <a:spcPts val="300"/>
              </a:spcAft>
              <a:buFont typeface="+mj-lt"/>
              <a:buAutoNum type="alphaLcParenR"/>
              <a:tabLst>
                <a:tab pos="-3150870" algn="l"/>
              </a:tabLst>
            </a:pPr>
            <a:endParaRPr lang="es-ES_tradnl" sz="1100" dirty="0">
              <a:latin typeface="Avenir Next LT Pro" panose="020B0504020202020204" pitchFamily="34" charset="0"/>
            </a:endParaRPr>
          </a:p>
          <a:p>
            <a:pPr marL="900113" lvl="3" indent="-263525" algn="just" hangingPunct="0">
              <a:spcAft>
                <a:spcPts val="300"/>
              </a:spcAft>
              <a:buFont typeface="+mj-lt"/>
              <a:buAutoNum type="alphaLcParenR"/>
              <a:tabLst>
                <a:tab pos="-3150870" algn="l"/>
              </a:tabLst>
            </a:pPr>
            <a:endParaRPr lang="es-ES_tradnl" sz="1100" dirty="0">
              <a:latin typeface="Avenir Next LT Pro" panose="020B0504020202020204" pitchFamily="34" charset="0"/>
            </a:endParaRPr>
          </a:p>
          <a:p>
            <a:pPr marL="900113" lvl="3" indent="-263525" algn="just" hangingPunct="0">
              <a:spcAft>
                <a:spcPts val="300"/>
              </a:spcAft>
              <a:buFont typeface="+mj-lt"/>
              <a:buAutoNum type="alphaLcParenR"/>
              <a:tabLst>
                <a:tab pos="-3150870" algn="l"/>
              </a:tabLst>
            </a:pPr>
            <a:endParaRPr lang="es-CL" sz="1100" dirty="0">
              <a:latin typeface="Avenir Next LT Pro" panose="020B0504020202020204" pitchFamily="34" charset="0"/>
            </a:endParaRPr>
          </a:p>
        </p:txBody>
      </p:sp>
    </p:spTree>
    <p:extLst>
      <p:ext uri="{BB962C8B-B14F-4D97-AF65-F5344CB8AC3E}">
        <p14:creationId xmlns:p14="http://schemas.microsoft.com/office/powerpoint/2010/main" val="759826943"/>
      </p:ext>
    </p:extLst>
  </p:cSld>
  <p:clrMapOvr>
    <a:masterClrMapping/>
  </p:clrMapOvr>
</p:sld>
</file>

<file path=ppt/theme/theme1.xml><?xml version="1.0" encoding="utf-8"?>
<a:theme xmlns:a="http://schemas.openxmlformats.org/drawingml/2006/main" name="1_Tema de Office">
  <a:themeElements>
    <a:clrScheme name="GobCL">
      <a:dk1>
        <a:srgbClr val="304978"/>
      </a:dk1>
      <a:lt1>
        <a:srgbClr val="FFFFFF"/>
      </a:lt1>
      <a:dk2>
        <a:srgbClr val="441B3A"/>
      </a:dk2>
      <a:lt2>
        <a:srgbClr val="E3F8FF"/>
      </a:lt2>
      <a:accent1>
        <a:srgbClr val="4E9CCD"/>
      </a:accent1>
      <a:accent2>
        <a:srgbClr val="F93B5C"/>
      </a:accent2>
      <a:accent3>
        <a:srgbClr val="437744"/>
      </a:accent3>
      <a:accent4>
        <a:srgbClr val="FFC000"/>
      </a:accent4>
      <a:accent5>
        <a:srgbClr val="4C6598"/>
      </a:accent5>
      <a:accent6>
        <a:srgbClr val="70AD47"/>
      </a:accent6>
      <a:hlink>
        <a:srgbClr val="FA2B4F"/>
      </a:hlink>
      <a:folHlink>
        <a:srgbClr val="C1284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bCL-PPT" id="{7F19D90F-3F06-494A-B157-7AAF8BD8F023}" vid="{F369A27E-ACF5-4048-826C-64DD8CC4D30A}"/>
    </a:ext>
  </a:extLst>
</a:theme>
</file>

<file path=docProps/app.xml><?xml version="1.0" encoding="utf-8"?>
<Properties xmlns="http://schemas.openxmlformats.org/officeDocument/2006/extended-properties" xmlns:vt="http://schemas.openxmlformats.org/officeDocument/2006/docPropsVTypes">
  <Template>GobCL-PPT</Template>
  <TotalTime>7545</TotalTime>
  <Words>3426</Words>
  <Application>Microsoft Office PowerPoint</Application>
  <PresentationFormat>Panorámica</PresentationFormat>
  <Paragraphs>320</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1_Tema de Office</vt:lpstr>
      <vt:lpstr>Programa de Vivienda para Organizaciones de Trabajadores DIVISIÓN DE POLÍTICA HABITACIONAL Julio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Vivienda y Urbanismo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Amigo Larenas</dc:creator>
  <cp:lastModifiedBy>Jorge Paredes Paredes</cp:lastModifiedBy>
  <cp:revision>137</cp:revision>
  <cp:lastPrinted>2022-05-16T14:22:45Z</cp:lastPrinted>
  <dcterms:created xsi:type="dcterms:W3CDTF">2022-03-22T17:47:39Z</dcterms:created>
  <dcterms:modified xsi:type="dcterms:W3CDTF">2022-11-05T23:20:22Z</dcterms:modified>
</cp:coreProperties>
</file>